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Lst>
  <p:notesMasterIdLst>
    <p:notesMasterId r:id="rId33"/>
  </p:notesMasterIdLst>
  <p:handoutMasterIdLst>
    <p:handoutMasterId r:id="rId34"/>
  </p:handoutMasterIdLst>
  <p:sldIdLst>
    <p:sldId id="258" r:id="rId5"/>
    <p:sldId id="335" r:id="rId6"/>
    <p:sldId id="337" r:id="rId7"/>
    <p:sldId id="338" r:id="rId8"/>
    <p:sldId id="339" r:id="rId9"/>
    <p:sldId id="344" r:id="rId10"/>
    <p:sldId id="357" r:id="rId11"/>
    <p:sldId id="340" r:id="rId12"/>
    <p:sldId id="361" r:id="rId13"/>
    <p:sldId id="273" r:id="rId14"/>
    <p:sldId id="272" r:id="rId15"/>
    <p:sldId id="360" r:id="rId16"/>
    <p:sldId id="343" r:id="rId17"/>
    <p:sldId id="327" r:id="rId18"/>
    <p:sldId id="303" r:id="rId19"/>
    <p:sldId id="284" r:id="rId20"/>
    <p:sldId id="333" r:id="rId21"/>
    <p:sldId id="362" r:id="rId22"/>
    <p:sldId id="342" r:id="rId23"/>
    <p:sldId id="359" r:id="rId24"/>
    <p:sldId id="345" r:id="rId25"/>
    <p:sldId id="350" r:id="rId26"/>
    <p:sldId id="261" r:id="rId27"/>
    <p:sldId id="260" r:id="rId28"/>
    <p:sldId id="311" r:id="rId29"/>
    <p:sldId id="356" r:id="rId30"/>
    <p:sldId id="354" r:id="rId31"/>
    <p:sldId id="279"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B5F97D-6B60-4611-B00A-80FDEF7CF5BD}" v="1" dt="2021-09-16T20:23:35.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504"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Chesmar" userId="6cc43f30-af5f-497c-a199-fe71aa5ab4b9" providerId="ADAL" clId="{C6B5F97D-6B60-4611-B00A-80FDEF7CF5BD}"/>
    <pc:docChg chg="custSel modSld">
      <pc:chgData name="Brandon Chesmar" userId="6cc43f30-af5f-497c-a199-fe71aa5ab4b9" providerId="ADAL" clId="{C6B5F97D-6B60-4611-B00A-80FDEF7CF5BD}" dt="2021-09-16T20:23:35.377" v="1" actId="1076"/>
      <pc:docMkLst>
        <pc:docMk/>
      </pc:docMkLst>
      <pc:sldChg chg="delSp mod">
        <pc:chgData name="Brandon Chesmar" userId="6cc43f30-af5f-497c-a199-fe71aa5ab4b9" providerId="ADAL" clId="{C6B5F97D-6B60-4611-B00A-80FDEF7CF5BD}" dt="2021-09-16T20:23:25.799" v="0" actId="21"/>
        <pc:sldMkLst>
          <pc:docMk/>
          <pc:sldMk cId="1748139114" sldId="303"/>
        </pc:sldMkLst>
        <pc:spChg chg="del">
          <ac:chgData name="Brandon Chesmar" userId="6cc43f30-af5f-497c-a199-fe71aa5ab4b9" providerId="ADAL" clId="{C6B5F97D-6B60-4611-B00A-80FDEF7CF5BD}" dt="2021-09-16T20:23:25.799" v="0" actId="21"/>
          <ac:spMkLst>
            <pc:docMk/>
            <pc:sldMk cId="1748139114" sldId="303"/>
            <ac:spMk id="3" creationId="{00000000-0000-0000-0000-000000000000}"/>
          </ac:spMkLst>
        </pc:spChg>
      </pc:sldChg>
      <pc:sldChg chg="modSp">
        <pc:chgData name="Brandon Chesmar" userId="6cc43f30-af5f-497c-a199-fe71aa5ab4b9" providerId="ADAL" clId="{C6B5F97D-6B60-4611-B00A-80FDEF7CF5BD}" dt="2021-09-16T20:23:35.377" v="1" actId="1076"/>
        <pc:sldMkLst>
          <pc:docMk/>
          <pc:sldMk cId="2109917585" sldId="362"/>
        </pc:sldMkLst>
        <pc:picChg chg="mod">
          <ac:chgData name="Brandon Chesmar" userId="6cc43f30-af5f-497c-a199-fe71aa5ab4b9" providerId="ADAL" clId="{C6B5F97D-6B60-4611-B00A-80FDEF7CF5BD}" dt="2021-09-16T20:23:35.377" v="1" actId="1076"/>
          <ac:picMkLst>
            <pc:docMk/>
            <pc:sldMk cId="2109917585" sldId="362"/>
            <ac:picMk id="2050" creationId="{67F13048-4500-4C1D-8259-1E788632F4A4}"/>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BBA20-1CD7-43C0-BA93-3CFA92A2BCF6}" type="doc">
      <dgm:prSet loTypeId="urn:microsoft.com/office/officeart/2005/8/layout/vList4" loCatId="list" qsTypeId="urn:microsoft.com/office/officeart/2005/8/quickstyle/simple4" qsCatId="simple" csTypeId="urn:microsoft.com/office/officeart/2005/8/colors/accent0_2" csCatId="mainScheme" phldr="1"/>
      <dgm:spPr/>
      <dgm:t>
        <a:bodyPr/>
        <a:lstStyle/>
        <a:p>
          <a:endParaRPr lang="en-US"/>
        </a:p>
      </dgm:t>
    </dgm:pt>
    <dgm:pt modelId="{D1C027AC-11BF-4FF8-93AD-8FA9316ECC26}">
      <dgm:prSet phldrT="[Text]" custT="1"/>
      <dgm:spPr/>
      <dgm:t>
        <a:bodyPr/>
        <a:lstStyle/>
        <a:p>
          <a:pPr>
            <a:lnSpc>
              <a:spcPct val="90000"/>
            </a:lnSpc>
          </a:pPr>
          <a:r>
            <a:rPr lang="en-US" sz="1200" b="1"/>
            <a:t>Tom Mitchell</a:t>
          </a:r>
        </a:p>
        <a:p>
          <a:pPr>
            <a:lnSpc>
              <a:spcPct val="100000"/>
            </a:lnSpc>
          </a:pPr>
          <a:r>
            <a:rPr lang="en-US" sz="1200"/>
            <a:t>Tom Mitchell is founder and President of Bonefish Systems.  Mr. Mitchell has spent 26 years in the financial services sector holding numerous technology and business roles in large banks and insurance companies.  </a:t>
          </a:r>
          <a:endParaRPr lang="en-US" sz="1200" b="1"/>
        </a:p>
      </dgm:t>
    </dgm:pt>
    <dgm:pt modelId="{C9C655A3-6BFF-4EB9-A360-740B93227DDD}" type="parTrans" cxnId="{1730C17E-41BB-449F-85E4-A51AA40B2F9F}">
      <dgm:prSet/>
      <dgm:spPr/>
      <dgm:t>
        <a:bodyPr/>
        <a:lstStyle/>
        <a:p>
          <a:endParaRPr lang="en-US"/>
        </a:p>
      </dgm:t>
    </dgm:pt>
    <dgm:pt modelId="{4051E91F-3C71-46B8-81E0-B3F06215D2C6}" type="sibTrans" cxnId="{1730C17E-41BB-449F-85E4-A51AA40B2F9F}">
      <dgm:prSet/>
      <dgm:spPr/>
      <dgm:t>
        <a:bodyPr/>
        <a:lstStyle/>
        <a:p>
          <a:endParaRPr lang="en-US"/>
        </a:p>
      </dgm:t>
    </dgm:pt>
    <dgm:pt modelId="{CC25A413-1136-4C82-AC8F-37568A2FB10F}">
      <dgm:prSet phldrT="[Text]" custT="1"/>
      <dgm:spPr/>
      <dgm:t>
        <a:bodyPr/>
        <a:lstStyle/>
        <a:p>
          <a:pPr>
            <a:lnSpc>
              <a:spcPct val="90000"/>
            </a:lnSpc>
          </a:pPr>
          <a:r>
            <a:rPr lang="en-US" sz="1200" b="1"/>
            <a:t>Clint Pelfrey</a:t>
          </a:r>
        </a:p>
        <a:p>
          <a:pPr>
            <a:lnSpc>
              <a:spcPct val="90000"/>
            </a:lnSpc>
          </a:pPr>
          <a:r>
            <a:rPr lang="en-US" sz="1200" b="0" i="0"/>
            <a:t>Clint Pelfrey is Vice President of Financial Controls at Bonefish Systems.  For the past 30 years Clint has worked in the financial services industry as an Investment Officer working with many cities, municipalities, and school districts across Ohio.  Clint’s also served as Chief Compliance Officer where he was responsible for establishing internal financial controls, identifying and mitigating risks and maintaining a disciplined oversight of the firm’s compliance procedures.</a:t>
          </a:r>
          <a:endParaRPr lang="en-US" sz="1200" b="1"/>
        </a:p>
      </dgm:t>
    </dgm:pt>
    <dgm:pt modelId="{428D31E2-1C9E-4CA9-A077-58142C4311EB}" type="sibTrans" cxnId="{96342133-495D-43A7-A4A2-052DD47C0791}">
      <dgm:prSet/>
      <dgm:spPr/>
      <dgm:t>
        <a:bodyPr/>
        <a:lstStyle/>
        <a:p>
          <a:endParaRPr lang="en-US"/>
        </a:p>
      </dgm:t>
    </dgm:pt>
    <dgm:pt modelId="{00D9EE21-E936-4718-B9E3-43311458F24F}" type="parTrans" cxnId="{96342133-495D-43A7-A4A2-052DD47C0791}">
      <dgm:prSet/>
      <dgm:spPr/>
      <dgm:t>
        <a:bodyPr/>
        <a:lstStyle/>
        <a:p>
          <a:endParaRPr lang="en-US"/>
        </a:p>
      </dgm:t>
    </dgm:pt>
    <dgm:pt modelId="{BCE2A0B5-03D9-477D-AD92-A87D8F965C0F}" type="pres">
      <dgm:prSet presAssocID="{4BCBBA20-1CD7-43C0-BA93-3CFA92A2BCF6}" presName="linear" presStyleCnt="0">
        <dgm:presLayoutVars>
          <dgm:dir/>
          <dgm:resizeHandles val="exact"/>
        </dgm:presLayoutVars>
      </dgm:prSet>
      <dgm:spPr/>
      <dgm:t>
        <a:bodyPr/>
        <a:lstStyle/>
        <a:p>
          <a:endParaRPr lang="en-US"/>
        </a:p>
      </dgm:t>
    </dgm:pt>
    <dgm:pt modelId="{18B09B9F-74CD-460E-A5E8-4739D17266AF}" type="pres">
      <dgm:prSet presAssocID="{D1C027AC-11BF-4FF8-93AD-8FA9316ECC26}" presName="comp" presStyleCnt="0"/>
      <dgm:spPr/>
    </dgm:pt>
    <dgm:pt modelId="{C03402F6-F503-443A-AFD8-E693C0762470}" type="pres">
      <dgm:prSet presAssocID="{D1C027AC-11BF-4FF8-93AD-8FA9316ECC26}" presName="box" presStyleLbl="node1" presStyleIdx="0" presStyleCnt="2" custLinFactNeighborX="-10083" custLinFactNeighborY="-14344"/>
      <dgm:spPr/>
      <dgm:t>
        <a:bodyPr/>
        <a:lstStyle/>
        <a:p>
          <a:endParaRPr lang="en-US"/>
        </a:p>
      </dgm:t>
    </dgm:pt>
    <dgm:pt modelId="{8B573E11-3C4A-4FA4-B0D8-433A9D928C86}" type="pres">
      <dgm:prSet presAssocID="{D1C027AC-11BF-4FF8-93AD-8FA9316ECC26}" presName="img" presStyleLbl="fgImgPlace1" presStyleIdx="0" presStyleCnt="2" custScaleY="9563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C945CA0E-DD3D-4C55-88A2-89D36512AD03}" type="pres">
      <dgm:prSet presAssocID="{D1C027AC-11BF-4FF8-93AD-8FA9316ECC26}" presName="text" presStyleLbl="node1" presStyleIdx="0" presStyleCnt="2">
        <dgm:presLayoutVars>
          <dgm:bulletEnabled val="1"/>
        </dgm:presLayoutVars>
      </dgm:prSet>
      <dgm:spPr/>
      <dgm:t>
        <a:bodyPr/>
        <a:lstStyle/>
        <a:p>
          <a:endParaRPr lang="en-US"/>
        </a:p>
      </dgm:t>
    </dgm:pt>
    <dgm:pt modelId="{2AB88305-6BD4-4385-B19C-A4E1167A26B0}" type="pres">
      <dgm:prSet presAssocID="{4051E91F-3C71-46B8-81E0-B3F06215D2C6}" presName="spacer" presStyleCnt="0"/>
      <dgm:spPr/>
    </dgm:pt>
    <dgm:pt modelId="{1C934128-3E51-404B-9237-AA2B9555E662}" type="pres">
      <dgm:prSet presAssocID="{CC25A413-1136-4C82-AC8F-37568A2FB10F}" presName="comp" presStyleCnt="0"/>
      <dgm:spPr/>
    </dgm:pt>
    <dgm:pt modelId="{C5D9D19D-884B-49DB-93C4-8B8C8A92B7BB}" type="pres">
      <dgm:prSet presAssocID="{CC25A413-1136-4C82-AC8F-37568A2FB10F}" presName="box" presStyleLbl="node1" presStyleIdx="1" presStyleCnt="2"/>
      <dgm:spPr/>
      <dgm:t>
        <a:bodyPr/>
        <a:lstStyle/>
        <a:p>
          <a:endParaRPr lang="en-US"/>
        </a:p>
      </dgm:t>
    </dgm:pt>
    <dgm:pt modelId="{FC1E12AC-10A3-4408-8348-0D253F53BBEB}" type="pres">
      <dgm:prSet presAssocID="{CC25A413-1136-4C82-AC8F-37568A2FB10F}" presName="img" presStyleLbl="fgImgPlace1" presStyleIdx="1" presStyleCnt="2" custScaleY="9168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88" t="-2228" r="-588" b="-39726"/>
          </a:stretch>
        </a:blipFill>
      </dgm:spPr>
    </dgm:pt>
    <dgm:pt modelId="{93B16162-85FF-48BE-B40A-F12A7FC757A5}" type="pres">
      <dgm:prSet presAssocID="{CC25A413-1136-4C82-AC8F-37568A2FB10F}" presName="text" presStyleLbl="node1" presStyleIdx="1" presStyleCnt="2">
        <dgm:presLayoutVars>
          <dgm:bulletEnabled val="1"/>
        </dgm:presLayoutVars>
      </dgm:prSet>
      <dgm:spPr/>
      <dgm:t>
        <a:bodyPr/>
        <a:lstStyle/>
        <a:p>
          <a:endParaRPr lang="en-US"/>
        </a:p>
      </dgm:t>
    </dgm:pt>
  </dgm:ptLst>
  <dgm:cxnLst>
    <dgm:cxn modelId="{F35F153A-A066-4DC8-90B2-F6CE7AD21336}" type="presOf" srcId="{4BCBBA20-1CD7-43C0-BA93-3CFA92A2BCF6}" destId="{BCE2A0B5-03D9-477D-AD92-A87D8F965C0F}" srcOrd="0" destOrd="0" presId="urn:microsoft.com/office/officeart/2005/8/layout/vList4"/>
    <dgm:cxn modelId="{1730C17E-41BB-449F-85E4-A51AA40B2F9F}" srcId="{4BCBBA20-1CD7-43C0-BA93-3CFA92A2BCF6}" destId="{D1C027AC-11BF-4FF8-93AD-8FA9316ECC26}" srcOrd="0" destOrd="0" parTransId="{C9C655A3-6BFF-4EB9-A360-740B93227DDD}" sibTransId="{4051E91F-3C71-46B8-81E0-B3F06215D2C6}"/>
    <dgm:cxn modelId="{034347D2-6321-47C8-9192-0135112FA651}" type="presOf" srcId="{CC25A413-1136-4C82-AC8F-37568A2FB10F}" destId="{93B16162-85FF-48BE-B40A-F12A7FC757A5}" srcOrd="1" destOrd="0" presId="urn:microsoft.com/office/officeart/2005/8/layout/vList4"/>
    <dgm:cxn modelId="{BDBA4F5B-52EC-4627-82E6-E17575F25FFF}" type="presOf" srcId="{CC25A413-1136-4C82-AC8F-37568A2FB10F}" destId="{C5D9D19D-884B-49DB-93C4-8B8C8A92B7BB}" srcOrd="0" destOrd="0" presId="urn:microsoft.com/office/officeart/2005/8/layout/vList4"/>
    <dgm:cxn modelId="{96342133-495D-43A7-A4A2-052DD47C0791}" srcId="{4BCBBA20-1CD7-43C0-BA93-3CFA92A2BCF6}" destId="{CC25A413-1136-4C82-AC8F-37568A2FB10F}" srcOrd="1" destOrd="0" parTransId="{00D9EE21-E936-4718-B9E3-43311458F24F}" sibTransId="{428D31E2-1C9E-4CA9-A077-58142C4311EB}"/>
    <dgm:cxn modelId="{82D33853-7F10-45A9-A0B4-86C09B49ADBF}" type="presOf" srcId="{D1C027AC-11BF-4FF8-93AD-8FA9316ECC26}" destId="{C945CA0E-DD3D-4C55-88A2-89D36512AD03}" srcOrd="1" destOrd="0" presId="urn:microsoft.com/office/officeart/2005/8/layout/vList4"/>
    <dgm:cxn modelId="{B5680963-FCF4-45B9-BC0C-CB2FF9176E45}" type="presOf" srcId="{D1C027AC-11BF-4FF8-93AD-8FA9316ECC26}" destId="{C03402F6-F503-443A-AFD8-E693C0762470}" srcOrd="0" destOrd="0" presId="urn:microsoft.com/office/officeart/2005/8/layout/vList4"/>
    <dgm:cxn modelId="{B8C8FC41-4EEF-472B-8EE6-35C220C96B7B}" type="presParOf" srcId="{BCE2A0B5-03D9-477D-AD92-A87D8F965C0F}" destId="{18B09B9F-74CD-460E-A5E8-4739D17266AF}" srcOrd="0" destOrd="0" presId="urn:microsoft.com/office/officeart/2005/8/layout/vList4"/>
    <dgm:cxn modelId="{F0A56CA7-2BA5-4BB6-A7DB-78F30B983888}" type="presParOf" srcId="{18B09B9F-74CD-460E-A5E8-4739D17266AF}" destId="{C03402F6-F503-443A-AFD8-E693C0762470}" srcOrd="0" destOrd="0" presId="urn:microsoft.com/office/officeart/2005/8/layout/vList4"/>
    <dgm:cxn modelId="{B4908C05-0F57-441E-B598-4C3255DF0059}" type="presParOf" srcId="{18B09B9F-74CD-460E-A5E8-4739D17266AF}" destId="{8B573E11-3C4A-4FA4-B0D8-433A9D928C86}" srcOrd="1" destOrd="0" presId="urn:microsoft.com/office/officeart/2005/8/layout/vList4"/>
    <dgm:cxn modelId="{793FF7F6-C2FE-4BFF-9F81-ACAF23477705}" type="presParOf" srcId="{18B09B9F-74CD-460E-A5E8-4739D17266AF}" destId="{C945CA0E-DD3D-4C55-88A2-89D36512AD03}" srcOrd="2" destOrd="0" presId="urn:microsoft.com/office/officeart/2005/8/layout/vList4"/>
    <dgm:cxn modelId="{B6130E92-111C-4B5A-B3DA-7CE7DF8D3EB8}" type="presParOf" srcId="{BCE2A0B5-03D9-477D-AD92-A87D8F965C0F}" destId="{2AB88305-6BD4-4385-B19C-A4E1167A26B0}" srcOrd="1" destOrd="0" presId="urn:microsoft.com/office/officeart/2005/8/layout/vList4"/>
    <dgm:cxn modelId="{72184E3C-52A4-4C42-83C3-4F90BBEFD675}" type="presParOf" srcId="{BCE2A0B5-03D9-477D-AD92-A87D8F965C0F}" destId="{1C934128-3E51-404B-9237-AA2B9555E662}" srcOrd="2" destOrd="0" presId="urn:microsoft.com/office/officeart/2005/8/layout/vList4"/>
    <dgm:cxn modelId="{E347105C-8004-4E40-A63F-2EA9BCD25797}" type="presParOf" srcId="{1C934128-3E51-404B-9237-AA2B9555E662}" destId="{C5D9D19D-884B-49DB-93C4-8B8C8A92B7BB}" srcOrd="0" destOrd="0" presId="urn:microsoft.com/office/officeart/2005/8/layout/vList4"/>
    <dgm:cxn modelId="{2B1945E2-FA01-43F5-AE3D-901E6444C808}" type="presParOf" srcId="{1C934128-3E51-404B-9237-AA2B9555E662}" destId="{FC1E12AC-10A3-4408-8348-0D253F53BBEB}" srcOrd="1" destOrd="0" presId="urn:microsoft.com/office/officeart/2005/8/layout/vList4"/>
    <dgm:cxn modelId="{39C6D358-3AA0-4FA5-8E4A-69DA53B9E4C3}" type="presParOf" srcId="{1C934128-3E51-404B-9237-AA2B9555E662}" destId="{93B16162-85FF-48BE-B40A-F12A7FC757A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402F6-F503-443A-AFD8-E693C0762470}">
      <dsp:nvSpPr>
        <dsp:cNvPr id="0" name=""/>
        <dsp:cNvSpPr/>
      </dsp:nvSpPr>
      <dsp:spPr>
        <a:xfrm>
          <a:off x="0" y="0"/>
          <a:ext cx="7403977" cy="2116385"/>
        </a:xfrm>
        <a:prstGeom prst="roundRect">
          <a:avLst>
            <a:gd name="adj" fmla="val 1000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a:t>Tom Mitchell</a:t>
          </a:r>
        </a:p>
        <a:p>
          <a:pPr lvl="0" algn="l" defTabSz="533400">
            <a:lnSpc>
              <a:spcPct val="100000"/>
            </a:lnSpc>
            <a:spcBef>
              <a:spcPct val="0"/>
            </a:spcBef>
            <a:spcAft>
              <a:spcPct val="35000"/>
            </a:spcAft>
          </a:pPr>
          <a:r>
            <a:rPr lang="en-US" sz="1200" kern="1200"/>
            <a:t>Tom Mitchell is founder and President of Bonefish Systems.  Mr. Mitchell has spent 26 years in the financial services sector holding numerous technology and business roles in large banks and insurance companies.  </a:t>
          </a:r>
          <a:endParaRPr lang="en-US" sz="1200" b="1" kern="1200"/>
        </a:p>
      </dsp:txBody>
      <dsp:txXfrm>
        <a:off x="1692433" y="0"/>
        <a:ext cx="5711543" cy="2116385"/>
      </dsp:txXfrm>
    </dsp:sp>
    <dsp:sp modelId="{8B573E11-3C4A-4FA4-B0D8-433A9D928C86}">
      <dsp:nvSpPr>
        <dsp:cNvPr id="0" name=""/>
        <dsp:cNvSpPr/>
      </dsp:nvSpPr>
      <dsp:spPr>
        <a:xfrm>
          <a:off x="211638" y="248573"/>
          <a:ext cx="1480795" cy="161923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5D9D19D-884B-49DB-93C4-8B8C8A92B7BB}">
      <dsp:nvSpPr>
        <dsp:cNvPr id="0" name=""/>
        <dsp:cNvSpPr/>
      </dsp:nvSpPr>
      <dsp:spPr>
        <a:xfrm>
          <a:off x="0" y="2328023"/>
          <a:ext cx="7403977" cy="2116385"/>
        </a:xfrm>
        <a:prstGeom prst="roundRect">
          <a:avLst>
            <a:gd name="adj" fmla="val 1000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a:t>Clint Pelfrey</a:t>
          </a:r>
        </a:p>
        <a:p>
          <a:pPr lvl="0" algn="l" defTabSz="533400">
            <a:lnSpc>
              <a:spcPct val="90000"/>
            </a:lnSpc>
            <a:spcBef>
              <a:spcPct val="0"/>
            </a:spcBef>
            <a:spcAft>
              <a:spcPct val="35000"/>
            </a:spcAft>
          </a:pPr>
          <a:r>
            <a:rPr lang="en-US" sz="1200" b="0" i="0" kern="1200"/>
            <a:t>Clint Pelfrey is Vice President of Financial Controls at Bonefish Systems.  For the past 30 years Clint has worked in the financial services industry as an Investment Officer working with many cities, municipalities, and school districts across Ohio.  Clint’s also served as Chief Compliance Officer where he was responsible for establishing internal financial controls, identifying and mitigating risks and maintaining a disciplined oversight of the firm’s compliance procedures.</a:t>
          </a:r>
          <a:endParaRPr lang="en-US" sz="1200" b="1" kern="1200"/>
        </a:p>
      </dsp:txBody>
      <dsp:txXfrm>
        <a:off x="1692433" y="2328023"/>
        <a:ext cx="5711543" cy="2116385"/>
      </dsp:txXfrm>
    </dsp:sp>
    <dsp:sp modelId="{FC1E12AC-10A3-4408-8348-0D253F53BBEB}">
      <dsp:nvSpPr>
        <dsp:cNvPr id="0" name=""/>
        <dsp:cNvSpPr/>
      </dsp:nvSpPr>
      <dsp:spPr>
        <a:xfrm>
          <a:off x="211638" y="2610036"/>
          <a:ext cx="1480795" cy="1552359"/>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88" t="-2228" r="-588" b="-39726"/>
          </a:stretch>
        </a:blip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F686C7B-39E6-4019-B3B1-54BD35873B71}" type="datetimeFigureOut">
              <a:rPr lang="en-US" smtClean="0"/>
              <a:t>9/17/2021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FAE55046-48E0-414B-B012-738AA0F66F68}" type="slidenum">
              <a:rPr lang="en-US" smtClean="0"/>
              <a:t>‹#›</a:t>
            </a:fld>
            <a:endParaRPr lang="en-US"/>
          </a:p>
        </p:txBody>
      </p:sp>
    </p:spTree>
    <p:extLst>
      <p:ext uri="{BB962C8B-B14F-4D97-AF65-F5344CB8AC3E}">
        <p14:creationId xmlns:p14="http://schemas.microsoft.com/office/powerpoint/2010/main" val="54260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2B5E78DE-2D66-4CCC-BAA9-71BC05A0F92F}" type="datetimeFigureOut">
              <a:rPr lang="en-US" smtClean="0"/>
              <a:t>9/17/2021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5F56FFC-3927-4688-B0A9-EC838A6131E3}" type="slidenum">
              <a:rPr lang="en-US" smtClean="0"/>
              <a:t>‹#›</a:t>
            </a:fld>
            <a:endParaRPr lang="en-US"/>
          </a:p>
        </p:txBody>
      </p:sp>
    </p:spTree>
    <p:extLst>
      <p:ext uri="{BB962C8B-B14F-4D97-AF65-F5344CB8AC3E}">
        <p14:creationId xmlns:p14="http://schemas.microsoft.com/office/powerpoint/2010/main" val="47993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  As Rhonda</a:t>
            </a:r>
            <a:r>
              <a:rPr lang="en-US" baseline="0"/>
              <a:t> said, I’m Clint Pelfrey with Bonefish Systems.</a:t>
            </a:r>
          </a:p>
          <a:p>
            <a:endParaRPr lang="en-US" baseline="0"/>
          </a:p>
          <a:p>
            <a:r>
              <a:rPr lang="en-US" baseline="0"/>
              <a:t>Over the past year or so I have had the opportunity to meet many of you at these monthly luncheons.  I know some of you have attended the periodic Lunch &amp; Learn sessions we hold where we discuss a variety of topics including the challenges you all face in your roles with the cities or municipal organizations you represent with regard to asset management, audit controls, compliance and in particular fraud detection and prevention efforts. </a:t>
            </a:r>
          </a:p>
          <a:p>
            <a:endParaRPr lang="en-US" baseline="0"/>
          </a:p>
          <a:p>
            <a:endParaRPr lang="en-US"/>
          </a:p>
          <a:p>
            <a:endParaRPr lang="en-US"/>
          </a:p>
          <a:p>
            <a:r>
              <a:rPr lang="en-US" altLang="en-US">
                <a:cs typeface="Arial" panose="020B0604020202020204" pitchFamily="34" charset="0"/>
              </a:rPr>
              <a:t>Bonefish Systems provides fiscal officers and financial managers with a broad array of easy-to-use, hosted, web-based software applications.  Our programs help manage and audit vendor and payroll payment systems, mitigates risk by detecting and preventing fraud, provide automation of compliance requirements and enhancing internal efficiency, as well as identifying manual errors and duplicate payments.</a:t>
            </a:r>
            <a:endParaRPr lang="en-US"/>
          </a:p>
        </p:txBody>
      </p:sp>
      <p:sp>
        <p:nvSpPr>
          <p:cNvPr id="4" name="Slide Number Placeholder 3"/>
          <p:cNvSpPr>
            <a:spLocks noGrp="1"/>
          </p:cNvSpPr>
          <p:nvPr>
            <p:ph type="sldNum" sz="quarter" idx="10"/>
          </p:nvPr>
        </p:nvSpPr>
        <p:spPr/>
        <p:txBody>
          <a:bodyPr/>
          <a:lstStyle/>
          <a:p>
            <a:fld id="{75F56FFC-3927-4688-B0A9-EC838A6131E3}" type="slidenum">
              <a:rPr lang="en-US" smtClean="0"/>
              <a:t>1</a:t>
            </a:fld>
            <a:endParaRPr lang="en-US"/>
          </a:p>
        </p:txBody>
      </p:sp>
    </p:spTree>
    <p:extLst>
      <p:ext uri="{BB962C8B-B14F-4D97-AF65-F5344CB8AC3E}">
        <p14:creationId xmlns:p14="http://schemas.microsoft.com/office/powerpoint/2010/main" val="2180796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eaLnBrk="0" fontAlgn="base" hangingPunct="0">
              <a:spcBef>
                <a:spcPct val="30000"/>
              </a:spcBef>
              <a:spcAft>
                <a:spcPct val="0"/>
              </a:spcAft>
              <a:buClr>
                <a:srgbClr val="000000"/>
              </a:buClr>
              <a:buSzPct val="100000"/>
            </a:pPr>
            <a:r>
              <a:rPr lang="en-US" altLang="en-US" b="1">
                <a:solidFill>
                  <a:schemeClr val="accent5">
                    <a:lumMod val="50000"/>
                  </a:schemeClr>
                </a:solidFill>
                <a:latin typeface="Times New Roman" pitchFamily="18" charset="0"/>
                <a:cs typeface="Arial" panose="020B0604020202020204" pitchFamily="34" charset="0"/>
              </a:rPr>
              <a:t>Clint’s Slide</a:t>
            </a: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endParaRPr lang="en-US" altLang="en-US">
              <a:solidFill>
                <a:srgbClr val="000000"/>
              </a:solidFill>
              <a:latin typeface="Times New Roman" pitchFamily="18" charset="0"/>
              <a:cs typeface="Arial" panose="020B0604020202020204" pitchFamily="34" charset="0"/>
            </a:endParaRP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As it does happen, we monitor activity in this space on a daily basis.  This is just screenshot we took of the number of events over a short period of time and there was some form of fraudulent government activity taking place almost every day.</a:t>
            </a: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endParaRPr lang="en-US" altLang="en-US">
              <a:solidFill>
                <a:srgbClr val="000000"/>
              </a:solidFill>
              <a:latin typeface="Times New Roman" pitchFamily="18" charset="0"/>
              <a:cs typeface="Arial" panose="020B0604020202020204" pitchFamily="34" charset="0"/>
            </a:endParaRP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We are searching for government and municipality fraud examples here.  This particular screenshot was taken on March 27</a:t>
            </a:r>
            <a:r>
              <a:rPr lang="en-US" altLang="en-US" baseline="30000">
                <a:solidFill>
                  <a:srgbClr val="000000"/>
                </a:solidFill>
                <a:latin typeface="Times New Roman" pitchFamily="18" charset="0"/>
                <a:cs typeface="Arial" panose="020B0604020202020204" pitchFamily="34" charset="0"/>
              </a:rPr>
              <a:t>th</a:t>
            </a:r>
            <a:r>
              <a:rPr lang="en-US" altLang="en-US">
                <a:solidFill>
                  <a:srgbClr val="000000"/>
                </a:solidFill>
                <a:latin typeface="Times New Roman" pitchFamily="18" charset="0"/>
                <a:cs typeface="Arial" panose="020B0604020202020204" pitchFamily="34" charset="0"/>
              </a:rPr>
              <a:t>.  </a:t>
            </a: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endParaRPr lang="en-US" altLang="en-US">
              <a:solidFill>
                <a:srgbClr val="000000"/>
              </a:solidFill>
              <a:latin typeface="Times New Roman" pitchFamily="18" charset="0"/>
              <a:cs typeface="Arial" panose="020B0604020202020204" pitchFamily="34" charset="0"/>
            </a:endParaRP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Our staff looks at these cases very closely and looks to identify patterns of activity that are taking place and identify the new techniques that the perpetrators are trying to pull off and we build the recognition of those patterns into our system.</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75F56FFC-3927-4688-B0A9-EC838A6131E3}" type="slidenum">
              <a:rPr lang="en-US" smtClean="0"/>
              <a:t>15</a:t>
            </a:fld>
            <a:endParaRPr lang="en-US"/>
          </a:p>
        </p:txBody>
      </p:sp>
    </p:spTree>
    <p:extLst>
      <p:ext uri="{BB962C8B-B14F-4D97-AF65-F5344CB8AC3E}">
        <p14:creationId xmlns:p14="http://schemas.microsoft.com/office/powerpoint/2010/main" val="1404362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9C52189-9C37-4E03-BB29-DB8AF32D685F}"/>
              </a:ext>
            </a:extLst>
          </p:cNvPr>
          <p:cNvSpPr>
            <a:spLocks noGrp="1" noRot="1" noChangeAspect="1" noChangeArrowheads="1" noTextEdit="1"/>
          </p:cNvSpPr>
          <p:nvPr>
            <p:ph type="sldImg"/>
          </p:nvPr>
        </p:nvSpPr>
        <p:spPr/>
      </p:sp>
      <p:sp>
        <p:nvSpPr>
          <p:cNvPr id="29699" name="Notes Placeholder 2">
            <a:extLst>
              <a:ext uri="{FF2B5EF4-FFF2-40B4-BE49-F238E27FC236}">
                <a16:creationId xmlns:a16="http://schemas.microsoft.com/office/drawing/2014/main" id="{93342A72-AE1E-42BE-8382-09E3B6EB4B7E}"/>
              </a:ext>
            </a:extLst>
          </p:cNvPr>
          <p:cNvSpPr>
            <a:spLocks noGrp="1"/>
          </p:cNvSpPr>
          <p:nvPr>
            <p:ph type="body" idx="1"/>
          </p:nvPr>
        </p:nvSpPr>
        <p:spPr>
          <a:xfrm>
            <a:off x="274638" y="4389437"/>
            <a:ext cx="6629400" cy="4746626"/>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B050"/>
                </a:solidFill>
                <a:cs typeface="Arial" panose="020B0604020202020204" pitchFamily="34" charset="0"/>
              </a:rPr>
              <a:t>Tom’s Slide</a:t>
            </a:r>
          </a:p>
          <a:p>
            <a:endParaRPr lang="en-US" altLang="en-US">
              <a:cs typeface="Arial" panose="020B0604020202020204" pitchFamily="34" charset="0"/>
            </a:endParaRPr>
          </a:p>
          <a:p>
            <a:endParaRPr lang="en-US" altLang="en-US">
              <a:cs typeface="Arial" panose="020B0604020202020204" pitchFamily="34" charset="0"/>
            </a:endParaRPr>
          </a:p>
          <a:p>
            <a:r>
              <a:rPr lang="en-US" altLang="en-US">
                <a:cs typeface="Arial" panose="020B0604020202020204" pitchFamily="34" charset="0"/>
              </a:rPr>
              <a:t>Under Ohio law …….  (just read this first sentence)  </a:t>
            </a:r>
          </a:p>
          <a:p>
            <a:endParaRPr lang="en-US" altLang="en-US" sz="800">
              <a:cs typeface="Arial" panose="020B0604020202020204" pitchFamily="34" charset="0"/>
            </a:endParaRPr>
          </a:p>
          <a:p>
            <a:r>
              <a:rPr lang="en-US" altLang="en-US">
                <a:cs typeface="Arial" panose="020B0604020202020204" pitchFamily="34" charset="0"/>
              </a:rPr>
              <a:t>	This is exactly what happened in the case we just reviewed.</a:t>
            </a:r>
          </a:p>
          <a:p>
            <a:endParaRPr lang="en-US" altLang="en-US" sz="600">
              <a:cs typeface="Arial" panose="020B0604020202020204" pitchFamily="34" charset="0"/>
            </a:endParaRPr>
          </a:p>
          <a:p>
            <a:pPr marL="914400" lvl="1" indent="-171450">
              <a:buFont typeface="Arial" panose="020B0604020202020204" pitchFamily="34" charset="0"/>
              <a:buChar char="•"/>
            </a:pPr>
            <a:r>
              <a:rPr lang="en-US" altLang="en-US">
                <a:cs typeface="Arial" panose="020B0604020202020204" pitchFamily="34" charset="0"/>
              </a:rPr>
              <a:t>The things that they found that he should have been overseeing wasn’t.</a:t>
            </a:r>
          </a:p>
          <a:p>
            <a:pPr marL="914400" lvl="1" indent="-171450">
              <a:buFont typeface="Arial" panose="020B0604020202020204" pitchFamily="34" charset="0"/>
              <a:buChar char="•"/>
            </a:pPr>
            <a:r>
              <a:rPr lang="en-US" altLang="en-US">
                <a:cs typeface="Arial" panose="020B0604020202020204" pitchFamily="34" charset="0"/>
              </a:rPr>
              <a:t>He actually is responsible for and will have to pay these fines and make restitution.</a:t>
            </a:r>
          </a:p>
          <a:p>
            <a:pPr marL="914400" lvl="1" indent="-171450">
              <a:buFont typeface="Arial" panose="020B0604020202020204" pitchFamily="34" charset="0"/>
              <a:buChar char="•"/>
            </a:pPr>
            <a:r>
              <a:rPr lang="en-US" altLang="en-US">
                <a:cs typeface="Arial" panose="020B0604020202020204" pitchFamily="34" charset="0"/>
              </a:rPr>
              <a:t>You might think, well, I’m bonded.  I have a bond so I should be fine.  This employee, of course, is actually required to be bonded.</a:t>
            </a:r>
          </a:p>
          <a:p>
            <a:pPr marL="914400" lvl="1" indent="-171450">
              <a:buFont typeface="Arial" panose="020B0604020202020204" pitchFamily="34" charset="0"/>
              <a:buChar char="•"/>
            </a:pPr>
            <a:r>
              <a:rPr lang="en-US" altLang="en-US">
                <a:cs typeface="Arial" panose="020B0604020202020204" pitchFamily="34" charset="0"/>
              </a:rPr>
              <a:t>This problem is the bond is not there to protect you, the employee or Treasurer/CFO.  The bond is there to protect the City.</a:t>
            </a:r>
          </a:p>
          <a:p>
            <a:pPr marL="914400" lvl="1" indent="-171450">
              <a:buFont typeface="Arial" panose="020B0604020202020204" pitchFamily="34" charset="0"/>
              <a:buChar char="•"/>
            </a:pPr>
            <a:r>
              <a:rPr lang="en-US" altLang="en-US">
                <a:cs typeface="Arial" panose="020B0604020202020204" pitchFamily="34" charset="0"/>
              </a:rPr>
              <a:t>So the bond might pay the City but the bond company is going to come collect $ from the Treasurer because they are the one responsible for making sure this doesn’t happen.</a:t>
            </a:r>
          </a:p>
          <a:p>
            <a:pPr marL="914400" lvl="1" indent="-171450">
              <a:buFont typeface="Arial" panose="020B0604020202020204" pitchFamily="34" charset="0"/>
              <a:buChar char="•"/>
            </a:pPr>
            <a:endParaRPr lang="en-US" altLang="en-US" sz="800">
              <a:cs typeface="Arial" panose="020B0604020202020204" pitchFamily="34" charset="0"/>
            </a:endParaRPr>
          </a:p>
          <a:p>
            <a:pPr marL="914400" lvl="1" indent="-171450">
              <a:buFont typeface="Arial" panose="020B0604020202020204" pitchFamily="34" charset="0"/>
              <a:buChar char="•"/>
            </a:pPr>
            <a:r>
              <a:rPr lang="en-US" altLang="en-US">
                <a:cs typeface="Arial" panose="020B0604020202020204" pitchFamily="34" charset="0"/>
              </a:rPr>
              <a:t>In this case, he is lucky it was only $95k.  They could have held him liable for more.  </a:t>
            </a:r>
          </a:p>
          <a:p>
            <a:pPr marL="914400" lvl="1" indent="-171450">
              <a:buFont typeface="Arial" panose="020B0604020202020204" pitchFamily="34" charset="0"/>
              <a:buChar char="•"/>
            </a:pPr>
            <a:r>
              <a:rPr lang="en-US" altLang="en-US">
                <a:cs typeface="Arial" panose="020B0604020202020204" pitchFamily="34" charset="0"/>
              </a:rPr>
              <a:t>What is happening now is Dave Yost is making a run for whatever office he is planning on pursuing so he is making noise and is cracking down.  He wants to make an example out of anyone he can.</a:t>
            </a:r>
          </a:p>
          <a:p>
            <a:pPr marL="914400" lvl="1" indent="-171450">
              <a:buFont typeface="Arial" panose="020B0604020202020204" pitchFamily="34" charset="0"/>
              <a:buChar char="•"/>
            </a:pPr>
            <a:endParaRPr lang="en-US" altLang="en-US" sz="800">
              <a:cs typeface="Arial" panose="020B0604020202020204" pitchFamily="34" charset="0"/>
            </a:endParaRPr>
          </a:p>
          <a:p>
            <a:pPr marL="914400" lvl="1" indent="-171450">
              <a:buFont typeface="Arial" panose="020B0604020202020204" pitchFamily="34" charset="0"/>
              <a:buChar char="•"/>
            </a:pPr>
            <a:r>
              <a:rPr lang="en-US" altLang="en-US">
                <a:cs typeface="Arial" panose="020B0604020202020204" pitchFamily="34" charset="0"/>
              </a:rPr>
              <a:t>Some people here this and get frustrated that the auditors didn’t catch it.  Aren’t they responsible and the answer is NO.  It’s not their job.</a:t>
            </a:r>
          </a:p>
          <a:p>
            <a:pPr marL="914400" lvl="1" indent="-171450">
              <a:buFont typeface="Arial" panose="020B0604020202020204" pitchFamily="34" charset="0"/>
              <a:buChar char="•"/>
            </a:pPr>
            <a:r>
              <a:rPr lang="en-US" altLang="en-US">
                <a:cs typeface="Arial" panose="020B0604020202020204" pitchFamily="34" charset="0"/>
              </a:rPr>
              <a:t>In this case, the Treasurer was a victim too.  But he has to prevent this from happening to himself.  You have to protect yourself.  And that is what Bonefish is here to help with.</a:t>
            </a:r>
          </a:p>
        </p:txBody>
      </p:sp>
      <p:sp>
        <p:nvSpPr>
          <p:cNvPr id="29700" name="Slide Number Placeholder 3">
            <a:extLst>
              <a:ext uri="{FF2B5EF4-FFF2-40B4-BE49-F238E27FC236}">
                <a16:creationId xmlns:a16="http://schemas.microsoft.com/office/drawing/2014/main" id="{C3750AD8-70A7-424A-8435-76FEAFBB5E3F}"/>
              </a:ext>
            </a:extLst>
          </p:cNvPr>
          <p:cNvSpPr>
            <a:spLocks noGrp="1"/>
          </p:cNvSpPr>
          <p:nvPr>
            <p:ph type="sldNum" sz="quarter"/>
          </p:nvPr>
        </p:nvSpPr>
        <p:spPr>
          <a:noFill/>
        </p:spPr>
        <p:txBody>
          <a:bodyPr/>
          <a:lstStyle>
            <a:lvl1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1pPr>
            <a:lvl2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2pPr>
            <a:lvl3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3pPr>
            <a:lvl4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4pPr>
            <a:lvl5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9pPr>
          </a:lstStyle>
          <a:p>
            <a:fld id="{862795FB-6AB0-4395-9665-EB32F545F267}" type="slidenum">
              <a:rPr lang="en-US" altLang="en-US" smtClean="0">
                <a:solidFill>
                  <a:srgbClr val="000000"/>
                </a:solidFill>
                <a:latin typeface="Times New Roman" panose="02020603050405020304" pitchFamily="18" charset="0"/>
                <a:ea typeface="Arial Unicode MS" pitchFamily="34" charset="-128"/>
              </a:rPr>
              <a:pPr/>
              <a:t>16</a:t>
            </a:fld>
            <a:endParaRPr lang="en-US" altLang="en-US">
              <a:solidFill>
                <a:srgbClr val="000000"/>
              </a:solidFill>
              <a:latin typeface="Times New Roman" panose="02020603050405020304" pitchFamily="18" charset="0"/>
              <a:ea typeface="Arial Unicode MS" pitchFamily="34" charset="-128"/>
            </a:endParaRPr>
          </a:p>
        </p:txBody>
      </p:sp>
    </p:spTree>
    <p:extLst>
      <p:ext uri="{BB962C8B-B14F-4D97-AF65-F5344CB8AC3E}">
        <p14:creationId xmlns:p14="http://schemas.microsoft.com/office/powerpoint/2010/main" val="365414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C1E7000-2F1C-463E-A97F-453B49B9CAAD}"/>
              </a:ext>
            </a:extLst>
          </p:cNvPr>
          <p:cNvSpPr>
            <a:spLocks noGrp="1" noRot="1" noChangeAspect="1" noChangeArrowheads="1" noTextEdit="1"/>
          </p:cNvSpPr>
          <p:nvPr>
            <p:ph type="sldImg"/>
          </p:nvPr>
        </p:nvSpPr>
        <p:spPr/>
      </p:sp>
      <p:sp>
        <p:nvSpPr>
          <p:cNvPr id="87043" name="Notes Placeholder 2">
            <a:extLst>
              <a:ext uri="{FF2B5EF4-FFF2-40B4-BE49-F238E27FC236}">
                <a16:creationId xmlns:a16="http://schemas.microsoft.com/office/drawing/2014/main" id="{ED12B8B4-2BB7-4718-B94C-D6CF41971312}"/>
              </a:ext>
            </a:extLst>
          </p:cNvPr>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a:cs typeface="Arial" panose="020B0604020202020204" pitchFamily="34" charset="0"/>
              </a:rPr>
              <a:t>Visually, the system is super simple to use (on purpose) and we try to limit the number of screens and clicks you need to go through to do all the things you need to do.  </a:t>
            </a:r>
          </a:p>
          <a:p>
            <a:pPr marL="171450" indent="-171450">
              <a:buFont typeface="Arial" panose="020B0604020202020204" pitchFamily="34" charset="0"/>
              <a:buChar char="•"/>
              <a:defRPr/>
            </a:pPr>
            <a:r>
              <a:rPr lang="en-US" altLang="en-US">
                <a:cs typeface="Arial" panose="020B0604020202020204" pitchFamily="34" charset="0"/>
              </a:rPr>
              <a:t>Behind the scenes there is a lot of super sophisticated stuff going on.</a:t>
            </a:r>
          </a:p>
          <a:p>
            <a:pPr marL="171450" indent="-171450">
              <a:buFont typeface="Arial" panose="020B0604020202020204" pitchFamily="34" charset="0"/>
              <a:buChar char="•"/>
              <a:defRPr/>
            </a:pPr>
            <a:r>
              <a:rPr lang="en-US" altLang="en-US">
                <a:cs typeface="Arial" panose="020B0604020202020204" pitchFamily="34" charset="0"/>
              </a:rPr>
              <a:t>You probably have no idea what this formula means nor should you.</a:t>
            </a:r>
          </a:p>
          <a:p>
            <a:pPr marL="171450" indent="-171450">
              <a:buFont typeface="Arial" panose="020B0604020202020204" pitchFamily="34" charset="0"/>
              <a:buChar char="•"/>
              <a:defRPr/>
            </a:pPr>
            <a:r>
              <a:rPr lang="en-US" altLang="en-US">
                <a:cs typeface="Arial" panose="020B0604020202020204" pitchFamily="34" charset="0"/>
              </a:rPr>
              <a:t>This is what is happening behind the scenes to help us identify unusual circumstances and look for you things you need to know and be aware of about your vendors and employees and to help you do the things you are required to do.</a:t>
            </a:r>
          </a:p>
          <a:p>
            <a:pPr marL="171450" indent="-171450">
              <a:buFont typeface="Arial" panose="020B0604020202020204" pitchFamily="34" charset="0"/>
              <a:buChar char="•"/>
              <a:defRPr/>
            </a:pPr>
            <a:endParaRPr lang="en-US" altLang="en-US">
              <a:cs typeface="Arial" panose="020B0604020202020204" pitchFamily="34" charset="0"/>
            </a:endParaRPr>
          </a:p>
          <a:p>
            <a:pPr>
              <a:defRPr/>
            </a:pPr>
            <a:r>
              <a:rPr lang="en-US" altLang="en-US">
                <a:cs typeface="Arial" panose="020B0604020202020204" pitchFamily="34" charset="0"/>
              </a:rPr>
              <a:t>Benefits</a:t>
            </a:r>
          </a:p>
          <a:p>
            <a:pPr marL="171450" indent="-171450">
              <a:buFont typeface="Arial" panose="020B0604020202020204" pitchFamily="34" charset="0"/>
              <a:buChar char="•"/>
              <a:defRPr/>
            </a:pPr>
            <a:r>
              <a:rPr lang="en-US" altLang="en-US">
                <a:cs typeface="Arial" panose="020B0604020202020204" pitchFamily="34" charset="0"/>
              </a:rPr>
              <a:t>You become more knowledgeable about things that are happening inside your organization.</a:t>
            </a:r>
          </a:p>
          <a:p>
            <a:pPr marL="171450" indent="-171450">
              <a:buFont typeface="Arial" panose="020B0604020202020204" pitchFamily="34" charset="0"/>
              <a:buChar char="•"/>
              <a:defRPr/>
            </a:pPr>
            <a:r>
              <a:rPr lang="en-US" altLang="en-US">
                <a:cs typeface="Arial" panose="020B0604020202020204" pitchFamily="34" charset="0"/>
              </a:rPr>
              <a:t>You gain transparency</a:t>
            </a:r>
          </a:p>
          <a:p>
            <a:pPr marL="171450" indent="-171450">
              <a:buFont typeface="Arial" panose="020B0604020202020204" pitchFamily="34" charset="0"/>
              <a:buChar char="•"/>
              <a:defRPr/>
            </a:pPr>
            <a:r>
              <a:rPr lang="en-US" altLang="en-US">
                <a:cs typeface="Arial" panose="020B0604020202020204" pitchFamily="34" charset="0"/>
              </a:rPr>
              <a:t>Your controls become significantly more advanced.</a:t>
            </a:r>
          </a:p>
          <a:p>
            <a:pPr marL="171450" indent="-171450">
              <a:buFont typeface="Arial" panose="020B0604020202020204" pitchFamily="34" charset="0"/>
              <a:buChar char="•"/>
              <a:defRPr/>
            </a:pPr>
            <a:endParaRPr lang="en-US" altLang="en-US">
              <a:cs typeface="Arial" panose="020B0604020202020204" pitchFamily="34" charset="0"/>
            </a:endParaRPr>
          </a:p>
          <a:p>
            <a:pPr>
              <a:defRPr/>
            </a:pPr>
            <a:endParaRPr lang="en-US" altLang="en-US">
              <a:cs typeface="Arial" panose="020B0604020202020204" pitchFamily="34" charset="0"/>
            </a:endParaRPr>
          </a:p>
        </p:txBody>
      </p:sp>
      <p:sp>
        <p:nvSpPr>
          <p:cNvPr id="54276" name="Slide Number Placeholder 3">
            <a:extLst>
              <a:ext uri="{FF2B5EF4-FFF2-40B4-BE49-F238E27FC236}">
                <a16:creationId xmlns:a16="http://schemas.microsoft.com/office/drawing/2014/main" id="{686BB71F-C504-4A80-A3FE-6A1683CABE8E}"/>
              </a:ext>
            </a:extLst>
          </p:cNvPr>
          <p:cNvSpPr>
            <a:spLocks noGrp="1"/>
          </p:cNvSpPr>
          <p:nvPr>
            <p:ph type="sldNum" sz="quarter"/>
          </p:nvPr>
        </p:nvSpPr>
        <p:spPr>
          <a:noFill/>
        </p:spPr>
        <p:txBody>
          <a:bodyPr/>
          <a:lstStyle>
            <a:lvl1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1pPr>
            <a:lvl2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2pPr>
            <a:lvl3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3pPr>
            <a:lvl4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4pPr>
            <a:lvl5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9pPr>
          </a:lstStyle>
          <a:p>
            <a:fld id="{8B5B9852-3C17-482C-B3B4-67BE5E47AE0D}" type="slidenum">
              <a:rPr lang="en-US" altLang="en-US" smtClean="0">
                <a:solidFill>
                  <a:srgbClr val="000000"/>
                </a:solidFill>
                <a:latin typeface="Times New Roman" panose="02020603050405020304" pitchFamily="18" charset="0"/>
                <a:ea typeface="Arial Unicode MS" pitchFamily="34" charset="-128"/>
              </a:rPr>
              <a:pPr/>
              <a:t>17</a:t>
            </a:fld>
            <a:endParaRPr lang="en-US" altLang="en-US">
              <a:solidFill>
                <a:srgbClr val="000000"/>
              </a:solidFill>
              <a:latin typeface="Times New Roman" panose="02020603050405020304" pitchFamily="18" charset="0"/>
              <a:ea typeface="Arial Unicode MS" pitchFamily="34" charset="-128"/>
            </a:endParaRPr>
          </a:p>
        </p:txBody>
      </p:sp>
    </p:spTree>
    <p:extLst>
      <p:ext uri="{BB962C8B-B14F-4D97-AF65-F5344CB8AC3E}">
        <p14:creationId xmlns:p14="http://schemas.microsoft.com/office/powerpoint/2010/main" val="301157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70A4E76-CBFC-4B28-8FC4-E148F0F6D839}"/>
              </a:ext>
            </a:extLst>
          </p:cNvPr>
          <p:cNvSpPr>
            <a:spLocks noGrp="1" noRot="1" noChangeAspect="1" noChangeArrowheads="1" noTextEdit="1"/>
          </p:cNvSpPr>
          <p:nvPr>
            <p:ph type="sldImg"/>
          </p:nvPr>
        </p:nvSpPr>
        <p:spPr/>
      </p:sp>
      <p:sp>
        <p:nvSpPr>
          <p:cNvPr id="44036" name="Slide Number Placeholder 3">
            <a:extLst>
              <a:ext uri="{FF2B5EF4-FFF2-40B4-BE49-F238E27FC236}">
                <a16:creationId xmlns:a16="http://schemas.microsoft.com/office/drawing/2014/main" id="{E57010BF-04D6-4DB7-85A7-FEEF0FFF75EC}"/>
              </a:ext>
            </a:extLst>
          </p:cNvPr>
          <p:cNvSpPr>
            <a:spLocks noGrp="1"/>
          </p:cNvSpPr>
          <p:nvPr>
            <p:ph type="sldNum" sz="quarter"/>
          </p:nvPr>
        </p:nvSpPr>
        <p:spPr>
          <a:noFill/>
        </p:spPr>
        <p:txBody>
          <a:bodyPr/>
          <a:lstStyle>
            <a:lvl1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1pPr>
            <a:lvl2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2pPr>
            <a:lvl3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3pPr>
            <a:lvl4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4pPr>
            <a:lvl5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9pPr>
          </a:lstStyle>
          <a:p>
            <a:fld id="{C4FF4AB6-89CF-4091-8431-D6B9F2C04862}" type="slidenum">
              <a:rPr lang="en-US" altLang="en-US" smtClean="0">
                <a:solidFill>
                  <a:srgbClr val="000000"/>
                </a:solidFill>
                <a:latin typeface="Times New Roman" panose="02020603050405020304" pitchFamily="18" charset="0"/>
                <a:ea typeface="Arial Unicode MS" pitchFamily="34" charset="-128"/>
              </a:rPr>
              <a:pPr/>
              <a:t>20</a:t>
            </a:fld>
            <a:endParaRPr lang="en-US" altLang="en-US">
              <a:solidFill>
                <a:srgbClr val="000000"/>
              </a:solidFill>
              <a:latin typeface="Times New Roman" panose="02020603050405020304" pitchFamily="18" charset="0"/>
              <a:ea typeface="Arial Unicode MS" pitchFamily="34" charset="-128"/>
            </a:endParaRPr>
          </a:p>
        </p:txBody>
      </p:sp>
      <p:sp>
        <p:nvSpPr>
          <p:cNvPr id="6" name="Notes Placeholder 2"/>
          <p:cNvSpPr>
            <a:spLocks noGrp="1"/>
          </p:cNvSpPr>
          <p:nvPr>
            <p:ph type="body" idx="10"/>
          </p:nvPr>
        </p:nvSpPr>
        <p:spPr>
          <a:xfrm>
            <a:off x="111919" y="4266589"/>
            <a:ext cx="6858000" cy="4905375"/>
          </a:xfrm>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You have a long and challenge list of requirements.  </a:t>
            </a:r>
          </a:p>
          <a:p>
            <a:endParaRPr lang="en-US" altLang="en-US">
              <a:cs typeface="Arial" panose="020B0604020202020204" pitchFamily="34" charset="0"/>
            </a:endParaRPr>
          </a:p>
          <a:p>
            <a:r>
              <a:rPr lang="en-US" altLang="en-US">
                <a:cs typeface="Arial" panose="020B0604020202020204" pitchFamily="34" charset="0"/>
              </a:rPr>
              <a:t>You have to check the Federal Excluded Parties List System.  This system is intended to prevent funds from going to suspected terrorist groups.  </a:t>
            </a:r>
          </a:p>
          <a:p>
            <a:endParaRPr lang="en-US" altLang="en-US">
              <a:cs typeface="Arial" panose="020B0604020202020204" pitchFamily="34" charset="0"/>
            </a:endParaRPr>
          </a:p>
          <a:p>
            <a:r>
              <a:rPr lang="en-US" altLang="en-US">
                <a:cs typeface="Arial" panose="020B0604020202020204" pitchFamily="34" charset="0"/>
              </a:rPr>
              <a:t>You have to validate the Auditor of State Outstanding Findings for Recovery.  This “Bad Guy” list is companies and individuals who have not fulfilled their contractual obligations with some state government agency and now owes them money.  Until this money is paid, you are not authorized to do business with them.  </a:t>
            </a:r>
          </a:p>
          <a:p>
            <a:endParaRPr lang="en-US" altLang="en-US">
              <a:cs typeface="Arial" panose="020B0604020202020204" pitchFamily="34" charset="0"/>
            </a:endParaRPr>
          </a:p>
          <a:p>
            <a:r>
              <a:rPr lang="en-US" altLang="en-US">
                <a:cs typeface="Arial" panose="020B0604020202020204" pitchFamily="34" charset="0"/>
              </a:rPr>
              <a:t>The Ohio Business Filings database is a list of all businesses registered to do business in the state of Ohio.  This is a very </a:t>
            </a:r>
            <a:r>
              <a:rPr lang="en-US" altLang="en-US" err="1">
                <a:cs typeface="Arial" panose="020B0604020202020204" pitchFamily="34" charset="0"/>
              </a:rPr>
              <a:t>importand</a:t>
            </a:r>
            <a:r>
              <a:rPr lang="en-US" altLang="en-US">
                <a:cs typeface="Arial" panose="020B0604020202020204" pitchFamily="34" charset="0"/>
              </a:rPr>
              <a:t> validation</a:t>
            </a:r>
          </a:p>
          <a:p>
            <a:pPr marL="176677" indent="-176677">
              <a:buFont typeface="Arial" panose="020B0604020202020204" pitchFamily="34" charset="0"/>
              <a:buChar char="•"/>
              <a:defRPr/>
            </a:pPr>
            <a:endParaRPr lang="en-US" altLang="en-US">
              <a:cs typeface="Arial" panose="020B0604020202020204" pitchFamily="34" charset="0"/>
            </a:endParaRPr>
          </a:p>
          <a:p>
            <a:pPr marL="176677" indent="-176677">
              <a:buFont typeface="Arial" panose="020B0604020202020204" pitchFamily="34" charset="0"/>
              <a:buChar char="•"/>
              <a:defRPr/>
            </a:pPr>
            <a:r>
              <a:rPr lang="en-US" altLang="en-US">
                <a:cs typeface="Arial" panose="020B0604020202020204" pitchFamily="34" charset="0"/>
              </a:rPr>
              <a:t>Here are some of the laws that you are held accountable to</a:t>
            </a:r>
          </a:p>
          <a:p>
            <a:pPr marL="942276" lvl="1" indent="-176677">
              <a:buFont typeface="Arial" panose="020B0604020202020204" pitchFamily="34" charset="0"/>
              <a:buChar char="•"/>
              <a:defRPr/>
            </a:pPr>
            <a:r>
              <a:rPr lang="en-US" altLang="en-US">
                <a:cs typeface="Arial" panose="020B0604020202020204" pitchFamily="34" charset="0"/>
              </a:rPr>
              <a:t>There is the Federal Excluded Parties List System or SAM.gov– these are the federal regulations that specify the details of what it is you are responsible for.  </a:t>
            </a:r>
          </a:p>
          <a:p>
            <a:pPr marL="942276" lvl="1" indent="-176677">
              <a:buFont typeface="Arial" panose="020B0604020202020204" pitchFamily="34" charset="0"/>
              <a:buChar char="•"/>
              <a:defRPr/>
            </a:pPr>
            <a:r>
              <a:rPr lang="en-US" altLang="en-US">
                <a:cs typeface="Arial" panose="020B0604020202020204" pitchFamily="34" charset="0"/>
              </a:rPr>
              <a:t>Most people haven’t read these, but we have.  And we factor them into our programs.</a:t>
            </a:r>
          </a:p>
          <a:p>
            <a:pPr marL="942276" lvl="1" indent="-176677">
              <a:buFont typeface="Arial" panose="020B0604020202020204" pitchFamily="34" charset="0"/>
              <a:buChar char="•"/>
              <a:defRPr/>
            </a:pPr>
            <a:r>
              <a:rPr lang="en-US" altLang="en-US">
                <a:cs typeface="Arial" panose="020B0604020202020204" pitchFamily="34" charset="0"/>
              </a:rPr>
              <a:t>There is the Ohio Findings for Recovery requirements and the section of the ORC that provide those guidelines and rules</a:t>
            </a:r>
          </a:p>
          <a:p>
            <a:pPr marL="942276" lvl="1" indent="-176677">
              <a:buFont typeface="Arial" panose="020B0604020202020204" pitchFamily="34" charset="0"/>
              <a:buChar char="•"/>
              <a:defRPr/>
            </a:pPr>
            <a:r>
              <a:rPr lang="en-US" altLang="en-US">
                <a:cs typeface="Arial" panose="020B0604020202020204" pitchFamily="34" charset="0"/>
              </a:rPr>
              <a:t>There is the New Hire Reporting Law and the section of the Ohio Revised Statue  that governs that law.</a:t>
            </a:r>
          </a:p>
          <a:p>
            <a:pPr marL="942276" lvl="1" indent="-176677">
              <a:buFont typeface="Arial" panose="020B0604020202020204" pitchFamily="34" charset="0"/>
              <a:buChar char="•"/>
              <a:defRPr/>
            </a:pPr>
            <a:r>
              <a:rPr lang="en-US" altLang="en-US">
                <a:cs typeface="Arial" panose="020B0604020202020204" pitchFamily="34" charset="0"/>
              </a:rPr>
              <a:t>We also notify you when you have to do or re-do background checks </a:t>
            </a:r>
          </a:p>
          <a:p>
            <a:pPr marL="942276" lvl="1" indent="-176677">
              <a:buFont typeface="Arial" panose="020B0604020202020204" pitchFamily="34" charset="0"/>
              <a:buChar char="•"/>
              <a:defRPr/>
            </a:pPr>
            <a:r>
              <a:rPr lang="en-US" altLang="en-US">
                <a:cs typeface="Arial" panose="020B0604020202020204" pitchFamily="34" charset="0"/>
              </a:rPr>
              <a:t>And we help you establish and maintain your correct tax district files</a:t>
            </a:r>
          </a:p>
          <a:p>
            <a:pPr>
              <a:defRPr/>
            </a:pPr>
            <a:endParaRPr lang="en-US" altLang="en-US">
              <a:cs typeface="Arial" panose="020B0604020202020204" pitchFamily="34" charset="0"/>
            </a:endParaRPr>
          </a:p>
        </p:txBody>
      </p:sp>
    </p:spTree>
    <p:extLst>
      <p:ext uri="{BB962C8B-B14F-4D97-AF65-F5344CB8AC3E}">
        <p14:creationId xmlns:p14="http://schemas.microsoft.com/office/powerpoint/2010/main" val="1619356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accent5">
                    <a:lumMod val="50000"/>
                  </a:schemeClr>
                </a:solidFill>
              </a:rPr>
              <a:t>Clint’s Slide</a:t>
            </a:r>
          </a:p>
          <a:p>
            <a:endParaRPr lang="en-US"/>
          </a:p>
          <a:p>
            <a:pPr marL="171450" indent="-171450">
              <a:buFont typeface="Arial" panose="020B0604020202020204" pitchFamily="34" charset="0"/>
              <a:buChar char="•"/>
            </a:pPr>
            <a:r>
              <a:rPr lang="en-US"/>
              <a:t>Point Brandon out again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Tell everyone about the next Lunch &amp; Learn coming up in August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Mention folders and other materials Brandon has available for anyone wanting more information</a:t>
            </a:r>
          </a:p>
        </p:txBody>
      </p:sp>
      <p:sp>
        <p:nvSpPr>
          <p:cNvPr id="4" name="Slide Number Placeholder 3"/>
          <p:cNvSpPr>
            <a:spLocks noGrp="1"/>
          </p:cNvSpPr>
          <p:nvPr>
            <p:ph type="sldNum" sz="quarter" idx="10"/>
          </p:nvPr>
        </p:nvSpPr>
        <p:spPr/>
        <p:txBody>
          <a:bodyPr/>
          <a:lstStyle/>
          <a:p>
            <a:fld id="{75F56FFC-3927-4688-B0A9-EC838A6131E3}" type="slidenum">
              <a:rPr lang="en-US" smtClean="0"/>
              <a:t>28</a:t>
            </a:fld>
            <a:endParaRPr lang="en-US"/>
          </a:p>
        </p:txBody>
      </p:sp>
    </p:spTree>
    <p:extLst>
      <p:ext uri="{BB962C8B-B14F-4D97-AF65-F5344CB8AC3E}">
        <p14:creationId xmlns:p14="http://schemas.microsoft.com/office/powerpoint/2010/main" val="330733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accent5">
                    <a:lumMod val="50000"/>
                  </a:schemeClr>
                </a:solidFill>
              </a:rPr>
              <a:t>Clint – Intro</a:t>
            </a:r>
          </a:p>
          <a:p>
            <a:endParaRPr lang="en-US" b="1">
              <a:solidFill>
                <a:schemeClr val="accent5">
                  <a:lumMod val="50000"/>
                </a:schemeClr>
              </a:solidFill>
            </a:endParaRP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I am joined today by Tom Mitchell who is the President, CEO and Founder of Bonefish Systems.  You may also remember Tom from the Lunch &amp; Learn events we’ve held.</a:t>
            </a: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endParaRPr lang="en-US" altLang="en-US">
              <a:solidFill>
                <a:srgbClr val="000000"/>
              </a:solidFill>
              <a:latin typeface="Times New Roman" pitchFamily="18" charset="0"/>
              <a:cs typeface="Arial" panose="020B0604020202020204" pitchFamily="34" charset="0"/>
            </a:endParaRPr>
          </a:p>
          <a:p>
            <a:pPr marL="171450" lvl="0" indent="-171450">
              <a:buFont typeface="Arial" panose="020B0604020202020204" pitchFamily="34" charset="0"/>
              <a:buChar char="•"/>
              <a:defRPr/>
            </a:pPr>
            <a:r>
              <a:rPr lang="en-US" altLang="en-US">
                <a:solidFill>
                  <a:srgbClr val="000000"/>
                </a:solidFill>
                <a:latin typeface="Times New Roman" pitchFamily="18" charset="0"/>
                <a:cs typeface="Arial" panose="020B0604020202020204" pitchFamily="34" charset="0"/>
              </a:rPr>
              <a:t>Bonefish Systems is an information services technology company primarily focused on fraud prevention and detection capabilities which is what we are here to talk to you about today.</a:t>
            </a: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endParaRPr lang="en-US" altLang="en-US">
              <a:solidFill>
                <a:srgbClr val="000000"/>
              </a:solidFill>
              <a:latin typeface="Times New Roman" pitchFamily="18" charset="0"/>
              <a:cs typeface="Arial" panose="020B0604020202020204" pitchFamily="34" charset="0"/>
            </a:endParaRPr>
          </a:p>
          <a:p>
            <a:pPr marL="171450" lvl="0" indent="-171450" defTabSz="457200" eaLnBrk="0" fontAlgn="base" hangingPunct="0">
              <a:spcBef>
                <a:spcPct val="30000"/>
              </a:spcBef>
              <a:spcAft>
                <a:spcPct val="0"/>
              </a:spcAft>
              <a:buClr>
                <a:srgbClr val="000000"/>
              </a:buClr>
              <a:buSzPct val="100000"/>
              <a:buFont typeface="Arial" panose="020B0604020202020204" pitchFamily="34" charset="0"/>
              <a:buChar char="•"/>
            </a:pPr>
            <a:endParaRPr lang="en-US" altLang="en-US">
              <a:solidFill>
                <a:srgbClr val="000000"/>
              </a:solidFill>
              <a:latin typeface="Times New Roman" pitchFamily="18" charset="0"/>
              <a:cs typeface="Arial" panose="020B0604020202020204" pitchFamily="34" charset="0"/>
            </a:endParaRPr>
          </a:p>
          <a:p>
            <a:endParaRPr lang="en-US" b="1">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75F56FFC-3927-4688-B0A9-EC838A6131E3}" type="slidenum">
              <a:rPr lang="en-US" smtClean="0"/>
              <a:t>2</a:t>
            </a:fld>
            <a:endParaRPr lang="en-US"/>
          </a:p>
        </p:txBody>
      </p:sp>
    </p:spTree>
    <p:extLst>
      <p:ext uri="{BB962C8B-B14F-4D97-AF65-F5344CB8AC3E}">
        <p14:creationId xmlns:p14="http://schemas.microsoft.com/office/powerpoint/2010/main" val="13605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F56FFC-3927-4688-B0A9-EC838A6131E3}" type="slidenum">
              <a:rPr lang="en-US" smtClean="0"/>
              <a:t>3</a:t>
            </a:fld>
            <a:endParaRPr lang="en-US"/>
          </a:p>
        </p:txBody>
      </p:sp>
    </p:spTree>
    <p:extLst>
      <p:ext uri="{BB962C8B-B14F-4D97-AF65-F5344CB8AC3E}">
        <p14:creationId xmlns:p14="http://schemas.microsoft.com/office/powerpoint/2010/main" val="328822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AOT)</a:t>
            </a:r>
          </a:p>
          <a:p>
            <a:r>
              <a:rPr lang="en-US" b="1"/>
              <a:t> </a:t>
            </a:r>
            <a:r>
              <a:rPr lang="en-US" b="0" i="0">
                <a:solidFill>
                  <a:srgbClr val="000000"/>
                </a:solidFill>
                <a:effectLst/>
                <a:latin typeface="Times New Roman" panose="02020603050405020304" pitchFamily="18" charset="0"/>
              </a:rPr>
              <a:t>Placing sensors throughout the city to collect data on the environment, infrastructure and activity, addressing traffic safety and reduce flooding costs and make the city more efficient and equitable</a:t>
            </a:r>
          </a:p>
          <a:p>
            <a:pPr algn="l"/>
            <a:r>
              <a:rPr lang="en-US" b="1" i="0">
                <a:solidFill>
                  <a:srgbClr val="000000"/>
                </a:solidFill>
                <a:effectLst/>
                <a:latin typeface="Times New Roman" panose="02020603050405020304" pitchFamily="18" charset="0"/>
              </a:rPr>
              <a:t>Installing Digital Kiosk</a:t>
            </a:r>
          </a:p>
          <a:p>
            <a:pPr algn="l"/>
            <a:r>
              <a:rPr lang="en-US" b="0" i="0">
                <a:solidFill>
                  <a:srgbClr val="000000"/>
                </a:solidFill>
                <a:effectLst/>
                <a:latin typeface="Times New Roman" panose="02020603050405020304" pitchFamily="18" charset="0"/>
              </a:rPr>
              <a:t>o To give residents and visitors real-time access to information about traffic, transit systems, and attractions like local restaurants</a:t>
            </a:r>
          </a:p>
          <a:p>
            <a:pPr algn="l"/>
            <a:r>
              <a:rPr lang="en-US" b="0" i="0">
                <a:solidFill>
                  <a:srgbClr val="000000"/>
                </a:solidFill>
                <a:effectLst/>
                <a:latin typeface="Times New Roman" panose="02020603050405020304" pitchFamily="18" charset="0"/>
              </a:rPr>
              <a:t>o This is a way to rethink how people interact with their government and policy makers and give residents easy access to details about what’s going on in their city</a:t>
            </a:r>
          </a:p>
          <a:p>
            <a:pPr algn="l"/>
            <a:r>
              <a:rPr lang="en-US" b="1" i="0">
                <a:solidFill>
                  <a:srgbClr val="000000"/>
                </a:solidFill>
                <a:effectLst/>
                <a:latin typeface="Times New Roman" panose="02020603050405020304" pitchFamily="18" charset="0"/>
              </a:rPr>
              <a:t>Smart Street Lights with Remote Controls and Sensors</a:t>
            </a:r>
          </a:p>
          <a:p>
            <a:pPr algn="l"/>
            <a:r>
              <a:rPr lang="en-US" b="0" i="0">
                <a:solidFill>
                  <a:srgbClr val="000000"/>
                </a:solidFill>
                <a:effectLst/>
                <a:latin typeface="Times New Roman" panose="02020603050405020304" pitchFamily="18" charset="0"/>
              </a:rPr>
              <a:t>o Monitoring traffic patterns and adjusting traffic lights to assist flow</a:t>
            </a:r>
          </a:p>
          <a:p>
            <a:pPr algn="l"/>
            <a:r>
              <a:rPr lang="en-US" b="0" i="0">
                <a:solidFill>
                  <a:srgbClr val="000000"/>
                </a:solidFill>
                <a:effectLst/>
                <a:latin typeface="Times New Roman" panose="02020603050405020304" pitchFamily="18" charset="0"/>
              </a:rPr>
              <a:t>o Observe parking and monitor air quality, temperature, noise and flooding</a:t>
            </a:r>
          </a:p>
          <a:p>
            <a:pPr algn="l"/>
            <a:endParaRPr lang="en-US" b="0" i="0">
              <a:solidFill>
                <a:srgbClr val="000000"/>
              </a:solidFill>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5F56FFC-3927-4688-B0A9-EC838A6131E3}" type="slidenum">
              <a:rPr lang="en-US" smtClean="0"/>
              <a:t>8</a:t>
            </a:fld>
            <a:endParaRPr lang="en-US"/>
          </a:p>
        </p:txBody>
      </p:sp>
    </p:spTree>
    <p:extLst>
      <p:ext uri="{BB962C8B-B14F-4D97-AF65-F5344CB8AC3E}">
        <p14:creationId xmlns:p14="http://schemas.microsoft.com/office/powerpoint/2010/main" val="6546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Desribe</a:t>
            </a:r>
            <a:r>
              <a:rPr lang="en-US"/>
              <a:t> Traditional controls, how they operate manually. Signature stamps manual searches, no automation. </a:t>
            </a:r>
          </a:p>
        </p:txBody>
      </p:sp>
      <p:sp>
        <p:nvSpPr>
          <p:cNvPr id="4" name="Slide Number Placeholder 3"/>
          <p:cNvSpPr>
            <a:spLocks noGrp="1"/>
          </p:cNvSpPr>
          <p:nvPr>
            <p:ph type="sldNum" sz="quarter" idx="5"/>
          </p:nvPr>
        </p:nvSpPr>
        <p:spPr/>
        <p:txBody>
          <a:bodyPr/>
          <a:lstStyle/>
          <a:p>
            <a:fld id="{75F56FFC-3927-4688-B0A9-EC838A6131E3}" type="slidenum">
              <a:rPr lang="en-US" smtClean="0"/>
              <a:t>9</a:t>
            </a:fld>
            <a:endParaRPr lang="en-US"/>
          </a:p>
        </p:txBody>
      </p:sp>
    </p:spTree>
    <p:extLst>
      <p:ext uri="{BB962C8B-B14F-4D97-AF65-F5344CB8AC3E}">
        <p14:creationId xmlns:p14="http://schemas.microsoft.com/office/powerpoint/2010/main" val="924481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459525"/>
            <a:ext cx="6400800" cy="4730511"/>
          </a:xfrm>
        </p:spPr>
        <p:txBody>
          <a:bodyPr/>
          <a:lstStyle/>
          <a:p>
            <a:r>
              <a:rPr lang="en-US" b="1">
                <a:solidFill>
                  <a:schemeClr val="accent5">
                    <a:lumMod val="50000"/>
                  </a:schemeClr>
                </a:solidFill>
              </a:rPr>
              <a:t>Clint’s Slide</a:t>
            </a:r>
          </a:p>
          <a:p>
            <a:endParaRPr lang="en-US" b="1"/>
          </a:p>
          <a:p>
            <a:pPr lvl="0" defTabSz="457200" eaLnBrk="0" fontAlgn="base" hangingPunct="0">
              <a:spcBef>
                <a:spcPct val="30000"/>
              </a:spcBef>
              <a:spcAft>
                <a:spcPct val="0"/>
              </a:spcAft>
              <a:buClr>
                <a:srgbClr val="000000"/>
              </a:buClr>
              <a:buSzPct val="100000"/>
            </a:pPr>
            <a:r>
              <a:rPr lang="en-US" altLang="en-US">
                <a:solidFill>
                  <a:srgbClr val="000000"/>
                </a:solidFill>
                <a:latin typeface="Times New Roman" pitchFamily="18" charset="0"/>
                <a:cs typeface="Arial" panose="020B0604020202020204" pitchFamily="34" charset="0"/>
              </a:rPr>
              <a:t>Let’s take a look at some Automated Controls</a:t>
            </a:r>
          </a:p>
          <a:p>
            <a:pPr marL="914400" lvl="1"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The Process Controls are things you can do internally with your staff or implement yourself to improve things.</a:t>
            </a:r>
          </a:p>
          <a:p>
            <a:pPr marL="914400" lvl="1"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With the Automated Controls, these are things you can do by relying on others outside of your organization.</a:t>
            </a:r>
          </a:p>
          <a:p>
            <a:pPr marL="914400" lvl="1"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For example, you can take advantage of Positive Pay.  This is something we strongly encourage if you aren’t already doing it.</a:t>
            </a:r>
          </a:p>
          <a:p>
            <a:pPr marL="914400" lvl="1"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It makes a lot of sense.</a:t>
            </a:r>
          </a:p>
          <a:p>
            <a:pPr marL="914400" lvl="1"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Positive pay  - offered by your bank.</a:t>
            </a:r>
          </a:p>
          <a:p>
            <a:pPr marL="1314450" lvl="2"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FF0000"/>
                </a:solidFill>
                <a:latin typeface="Times New Roman" pitchFamily="18" charset="0"/>
                <a:cs typeface="Arial" panose="020B0604020202020204" pitchFamily="34" charset="0"/>
              </a:rPr>
              <a:t>Basically what it does is, when you are cutting your checks, say you are paying 100 different vendors.  I cut my checks and I create a report  of who I’m paying, how much I’m paying, what the check numbers are.</a:t>
            </a:r>
          </a:p>
          <a:p>
            <a:pPr marL="1314450" lvl="2"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FF0000"/>
                </a:solidFill>
                <a:latin typeface="Times New Roman" pitchFamily="18" charset="0"/>
                <a:cs typeface="Arial" panose="020B0604020202020204" pitchFamily="34" charset="0"/>
              </a:rPr>
              <a:t>You send it to the bank.  When the vendors cash the checks, they are matched up with the report to make sure it is all in order.  If a check comes in and doesn’t match what is on the report, it gets rejected.</a:t>
            </a:r>
          </a:p>
          <a:p>
            <a:pPr marL="1314450" lvl="2"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FF0000"/>
                </a:solidFill>
                <a:latin typeface="Times New Roman" pitchFamily="18" charset="0"/>
                <a:cs typeface="Arial" panose="020B0604020202020204" pitchFamily="34" charset="0"/>
              </a:rPr>
              <a:t>The intent is very narrow.  It is to prevent check tampering once the check leaves  your building and it arrives at the bank, want to make sure it’s the same check you wrote.</a:t>
            </a:r>
          </a:p>
          <a:p>
            <a:pPr marL="1314450" lvl="2" indent="-171450" defTabSz="457200" eaLnBrk="0" fontAlgn="base" hangingPunct="0">
              <a:spcBef>
                <a:spcPct val="30000"/>
              </a:spcBef>
              <a:spcAft>
                <a:spcPct val="0"/>
              </a:spcAft>
              <a:buClr>
                <a:srgbClr val="000000"/>
              </a:buClr>
              <a:buSzPct val="100000"/>
              <a:buFont typeface="Arial" panose="020B0604020202020204" pitchFamily="34" charset="0"/>
              <a:buChar char="•"/>
            </a:pPr>
            <a:r>
              <a:rPr lang="en-US" altLang="en-US">
                <a:solidFill>
                  <a:srgbClr val="000000"/>
                </a:solidFill>
                <a:latin typeface="Times New Roman" pitchFamily="18" charset="0"/>
                <a:cs typeface="Arial" panose="020B0604020202020204" pitchFamily="34" charset="0"/>
              </a:rPr>
              <a:t>All you have to do is sign up for the service and the bank will work with you to figure out a way to transmit the report.</a:t>
            </a:r>
          </a:p>
          <a:p>
            <a:endParaRPr lang="en-US" b="1"/>
          </a:p>
        </p:txBody>
      </p:sp>
      <p:sp>
        <p:nvSpPr>
          <p:cNvPr id="4" name="Slide Number Placeholder 3"/>
          <p:cNvSpPr>
            <a:spLocks noGrp="1"/>
          </p:cNvSpPr>
          <p:nvPr>
            <p:ph type="sldNum" sz="quarter" idx="10"/>
          </p:nvPr>
        </p:nvSpPr>
        <p:spPr/>
        <p:txBody>
          <a:bodyPr/>
          <a:lstStyle/>
          <a:p>
            <a:fld id="{75F56FFC-3927-4688-B0A9-EC838A6131E3}" type="slidenum">
              <a:rPr lang="en-US" smtClean="0"/>
              <a:t>10</a:t>
            </a:fld>
            <a:endParaRPr lang="en-US"/>
          </a:p>
        </p:txBody>
      </p:sp>
    </p:spTree>
    <p:extLst>
      <p:ext uri="{BB962C8B-B14F-4D97-AF65-F5344CB8AC3E}">
        <p14:creationId xmlns:p14="http://schemas.microsoft.com/office/powerpoint/2010/main" val="78789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accent5">
                    <a:lumMod val="50000"/>
                  </a:schemeClr>
                </a:solidFill>
              </a:rPr>
              <a:t>Clint’s Slide</a:t>
            </a:r>
          </a:p>
          <a:p>
            <a:endParaRPr lang="en-US"/>
          </a:p>
          <a:p>
            <a:pPr lvl="0" defTabSz="457200" eaLnBrk="0" fontAlgn="base" hangingPunct="0">
              <a:lnSpc>
                <a:spcPct val="115000"/>
              </a:lnSpc>
              <a:spcBef>
                <a:spcPct val="0"/>
              </a:spcBef>
              <a:spcAft>
                <a:spcPts val="1000"/>
              </a:spcAft>
              <a:buClr>
                <a:srgbClr val="000000"/>
              </a:buClr>
              <a:buSzPct val="100000"/>
              <a:defRPr/>
            </a:pPr>
            <a:r>
              <a:rPr lang="en-US" altLang="en-US">
                <a:solidFill>
                  <a:srgbClr val="000000"/>
                </a:solidFill>
                <a:latin typeface="Times New Roman" pitchFamily="18" charset="0"/>
                <a:ea typeface="Calibri" panose="020F0502020204030204" pitchFamily="34" charset="0"/>
                <a:cs typeface="Times New Roman" panose="02020603050405020304" pitchFamily="18" charset="0"/>
              </a:rPr>
              <a:t>So what kind of things does continuous monitoring with do?    There are 3 different facets:</a:t>
            </a:r>
          </a:p>
          <a:p>
            <a:pPr marL="171450" lvl="0" indent="-171450" defTabSz="457200" eaLnBrk="0" fontAlgn="base" hangingPunct="0">
              <a:lnSpc>
                <a:spcPct val="115000"/>
              </a:lnSpc>
              <a:spcBef>
                <a:spcPct val="0"/>
              </a:spcBef>
              <a:spcAft>
                <a:spcPts val="1000"/>
              </a:spcAft>
              <a:buClr>
                <a:srgbClr val="000000"/>
              </a:buClr>
              <a:buSzPct val="100000"/>
              <a:buFont typeface="Arial" panose="020B0604020202020204" pitchFamily="34" charset="0"/>
              <a:buChar char="•"/>
              <a:defRPr/>
            </a:pPr>
            <a:r>
              <a:rPr lang="en-US" altLang="en-US">
                <a:solidFill>
                  <a:srgbClr val="000000"/>
                </a:solidFill>
                <a:latin typeface="Times New Roman" pitchFamily="18" charset="0"/>
                <a:ea typeface="Calibri" panose="020F0502020204030204" pitchFamily="34" charset="0"/>
                <a:cs typeface="Times New Roman" panose="02020603050405020304" pitchFamily="18" charset="0"/>
              </a:rPr>
              <a:t>	One, and the primary focus is Fraud Prevention and Detection.</a:t>
            </a:r>
          </a:p>
          <a:p>
            <a:pPr marL="914400" lvl="1" indent="-171450" defTabSz="457200" eaLnBrk="0" fontAlgn="base" hangingPunct="0">
              <a:lnSpc>
                <a:spcPct val="115000"/>
              </a:lnSpc>
              <a:spcBef>
                <a:spcPct val="0"/>
              </a:spcBef>
              <a:spcAft>
                <a:spcPts val="1000"/>
              </a:spcAft>
              <a:buClr>
                <a:srgbClr val="000000"/>
              </a:buClr>
              <a:buSzPct val="100000"/>
              <a:buFont typeface="Arial" panose="020B0604020202020204" pitchFamily="34" charset="0"/>
              <a:buChar char="•"/>
              <a:defRPr/>
            </a:pPr>
            <a:r>
              <a:rPr lang="en-US" altLang="en-US">
                <a:solidFill>
                  <a:srgbClr val="000000"/>
                </a:solidFill>
                <a:latin typeface="Times New Roman" pitchFamily="18" charset="0"/>
                <a:ea typeface="Calibri" panose="020F0502020204030204" pitchFamily="34" charset="0"/>
                <a:cs typeface="Times New Roman" panose="02020603050405020304" pitchFamily="18" charset="0"/>
              </a:rPr>
              <a:t>Every single payment is being checked at the time it is being cut.</a:t>
            </a:r>
          </a:p>
          <a:p>
            <a:pPr marL="914400" lvl="1" indent="-171450" defTabSz="457200" eaLnBrk="0" fontAlgn="base" hangingPunct="0">
              <a:lnSpc>
                <a:spcPct val="115000"/>
              </a:lnSpc>
              <a:spcBef>
                <a:spcPct val="0"/>
              </a:spcBef>
              <a:spcAft>
                <a:spcPts val="1000"/>
              </a:spcAft>
              <a:buClr>
                <a:srgbClr val="000000"/>
              </a:buClr>
              <a:buSzPct val="100000"/>
              <a:buFont typeface="Arial" panose="020B0604020202020204" pitchFamily="34" charset="0"/>
              <a:buChar char="•"/>
              <a:defRPr/>
            </a:pPr>
            <a:r>
              <a:rPr lang="en-US" altLang="en-US">
                <a:solidFill>
                  <a:srgbClr val="000000"/>
                </a:solidFill>
                <a:latin typeface="Times New Roman" pitchFamily="18" charset="0"/>
                <a:ea typeface="Calibri" panose="020F0502020204030204" pitchFamily="34" charset="0"/>
                <a:cs typeface="Times New Roman" panose="02020603050405020304" pitchFamily="18" charset="0"/>
              </a:rPr>
              <a:t>We identify potential issues before the payment goes out the door.  So this is not an after-the-fact review.  It happens before the check is mailed.</a:t>
            </a:r>
          </a:p>
          <a:p>
            <a:pPr marL="914400" lvl="1" indent="-171450" defTabSz="457200" eaLnBrk="0" fontAlgn="base" hangingPunct="0">
              <a:lnSpc>
                <a:spcPct val="115000"/>
              </a:lnSpc>
              <a:spcBef>
                <a:spcPct val="0"/>
              </a:spcBef>
              <a:spcAft>
                <a:spcPts val="1000"/>
              </a:spcAft>
              <a:buClr>
                <a:srgbClr val="000000"/>
              </a:buClr>
              <a:buSzPct val="100000"/>
              <a:buFont typeface="Arial" panose="020B0604020202020204" pitchFamily="34" charset="0"/>
              <a:buChar char="•"/>
              <a:defRPr/>
            </a:pPr>
            <a:r>
              <a:rPr lang="en-US" altLang="en-US">
                <a:solidFill>
                  <a:srgbClr val="000000"/>
                </a:solidFill>
                <a:latin typeface="Times New Roman" pitchFamily="18" charset="0"/>
                <a:ea typeface="Calibri" panose="020F0502020204030204" pitchFamily="34" charset="0"/>
                <a:cs typeface="Times New Roman" panose="02020603050405020304" pitchFamily="18" charset="0"/>
              </a:rPr>
              <a:t>It also enables segregation of duties through the use of the software.</a:t>
            </a:r>
          </a:p>
          <a:p>
            <a:pPr marL="914400" lvl="1" indent="-171450" defTabSz="457200" eaLnBrk="0" fontAlgn="base" hangingPunct="0">
              <a:lnSpc>
                <a:spcPct val="115000"/>
              </a:lnSpc>
              <a:spcBef>
                <a:spcPct val="0"/>
              </a:spcBef>
              <a:spcAft>
                <a:spcPts val="1000"/>
              </a:spcAft>
              <a:buClr>
                <a:srgbClr val="000000"/>
              </a:buClr>
              <a:buSzPct val="100000"/>
              <a:buFont typeface="Arial" panose="020B0604020202020204" pitchFamily="34" charset="0"/>
              <a:buChar char="•"/>
              <a:defRPr/>
            </a:pPr>
            <a:r>
              <a:rPr lang="en-US" altLang="en-US">
                <a:solidFill>
                  <a:srgbClr val="000000"/>
                </a:solidFill>
                <a:latin typeface="Times New Roman" pitchFamily="18" charset="0"/>
                <a:ea typeface="Calibri" panose="020F0502020204030204" pitchFamily="34" charset="0"/>
                <a:cs typeface="Times New Roman" panose="02020603050405020304" pitchFamily="18" charset="0"/>
              </a:rPr>
              <a:t>And we provide transparency into relationships that exist between employees as well as vendors that you might not know about.</a:t>
            </a:r>
          </a:p>
          <a:p>
            <a:endParaRPr lang="en-US"/>
          </a:p>
        </p:txBody>
      </p:sp>
      <p:sp>
        <p:nvSpPr>
          <p:cNvPr id="4" name="Slide Number Placeholder 3"/>
          <p:cNvSpPr>
            <a:spLocks noGrp="1"/>
          </p:cNvSpPr>
          <p:nvPr>
            <p:ph type="sldNum" sz="quarter" idx="10"/>
          </p:nvPr>
        </p:nvSpPr>
        <p:spPr/>
        <p:txBody>
          <a:bodyPr/>
          <a:lstStyle/>
          <a:p>
            <a:fld id="{75F56FFC-3927-4688-B0A9-EC838A6131E3}" type="slidenum">
              <a:rPr lang="en-US" smtClean="0"/>
              <a:t>11</a:t>
            </a:fld>
            <a:endParaRPr lang="en-US"/>
          </a:p>
        </p:txBody>
      </p:sp>
    </p:spTree>
    <p:extLst>
      <p:ext uri="{BB962C8B-B14F-4D97-AF65-F5344CB8AC3E}">
        <p14:creationId xmlns:p14="http://schemas.microsoft.com/office/powerpoint/2010/main" val="1431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55905"/>
            <a:r>
              <a:rPr lang="en-US"/>
              <a:t>Fake superintendent emailed payroll staff </a:t>
            </a:r>
          </a:p>
          <a:p>
            <a:pPr indent="-255905"/>
            <a:r>
              <a:rPr lang="en-US"/>
              <a:t>Created sense of urgency </a:t>
            </a:r>
          </a:p>
          <a:p>
            <a:pPr indent="-255905"/>
            <a:r>
              <a:rPr lang="en-US"/>
              <a:t>Said to change routing number because he forgot it was last minute wanted to make sure he got paid </a:t>
            </a:r>
          </a:p>
          <a:p>
            <a:pPr indent="-255905"/>
            <a:r>
              <a:rPr lang="en-US"/>
              <a:t>Treasurer alerted of that notification called the superintendent immediately</a:t>
            </a:r>
          </a:p>
          <a:p>
            <a:endParaRPr lang="en-US"/>
          </a:p>
        </p:txBody>
      </p:sp>
      <p:sp>
        <p:nvSpPr>
          <p:cNvPr id="4" name="Slide Number Placeholder 3"/>
          <p:cNvSpPr>
            <a:spLocks noGrp="1"/>
          </p:cNvSpPr>
          <p:nvPr>
            <p:ph type="sldNum" sz="quarter" idx="5"/>
          </p:nvPr>
        </p:nvSpPr>
        <p:spPr/>
        <p:txBody>
          <a:bodyPr/>
          <a:lstStyle/>
          <a:p>
            <a:fld id="{75F56FFC-3927-4688-B0A9-EC838A6131E3}" type="slidenum">
              <a:rPr lang="en-US" smtClean="0"/>
              <a:t>13</a:t>
            </a:fld>
            <a:endParaRPr lang="en-US"/>
          </a:p>
        </p:txBody>
      </p:sp>
    </p:spTree>
    <p:extLst>
      <p:ext uri="{BB962C8B-B14F-4D97-AF65-F5344CB8AC3E}">
        <p14:creationId xmlns:p14="http://schemas.microsoft.com/office/powerpoint/2010/main" val="147017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C6B9EFA-6615-4654-9226-35789E7CB15B}"/>
              </a:ext>
            </a:extLst>
          </p:cNvPr>
          <p:cNvSpPr>
            <a:spLocks noGrp="1" noRot="1" noChangeAspect="1" noChangeArrowheads="1" noTextEdit="1"/>
          </p:cNvSpPr>
          <p:nvPr>
            <p:ph type="sldImg"/>
          </p:nvPr>
        </p:nvSpPr>
        <p:spPr/>
      </p:sp>
      <p:sp>
        <p:nvSpPr>
          <p:cNvPr id="13315" name="Notes Placeholder 2">
            <a:extLst>
              <a:ext uri="{FF2B5EF4-FFF2-40B4-BE49-F238E27FC236}">
                <a16:creationId xmlns:a16="http://schemas.microsoft.com/office/drawing/2014/main" id="{D5E01488-3DF6-46BD-9C8D-34FD50200574}"/>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a:cs typeface="Arial" panose="020B0604020202020204" pitchFamily="34" charset="0"/>
              </a:rPr>
              <a:t>Banking and financial Services is the #1 highest industry victimized</a:t>
            </a:r>
          </a:p>
          <a:p>
            <a:pPr marL="171450" indent="-171450">
              <a:buFont typeface="Arial" panose="020B0604020202020204" pitchFamily="34" charset="0"/>
              <a:buChar char="•"/>
            </a:pPr>
            <a:r>
              <a:rPr lang="en-US" altLang="en-US">
                <a:cs typeface="Arial" panose="020B0604020202020204" pitchFamily="34" charset="0"/>
              </a:rPr>
              <a:t>Just to talk a little about what is going on in your industry or government in general.</a:t>
            </a:r>
          </a:p>
          <a:p>
            <a:pPr marL="171450" indent="-171450">
              <a:buFont typeface="Arial" panose="020B0604020202020204" pitchFamily="34" charset="0"/>
              <a:buChar char="•"/>
            </a:pPr>
            <a:r>
              <a:rPr lang="en-US" altLang="en-US">
                <a:cs typeface="Arial" panose="020B0604020202020204" pitchFamily="34" charset="0"/>
              </a:rPr>
              <a:t>Government as an industry group has the second highest rate of being victimized by fraud </a:t>
            </a:r>
          </a:p>
          <a:p>
            <a:pPr marL="171450" indent="-171450">
              <a:buFont typeface="Arial" panose="020B0604020202020204" pitchFamily="34" charset="0"/>
              <a:buChar char="•"/>
            </a:pPr>
            <a:r>
              <a:rPr lang="en-US" altLang="en-US">
                <a:cs typeface="Arial" panose="020B0604020202020204" pitchFamily="34" charset="0"/>
              </a:rPr>
              <a:t>The Association of Certified Fraud Examiners, which is the largest group of  professionals who focus on finding ways to detect and deter fraud in the country.</a:t>
            </a:r>
          </a:p>
          <a:p>
            <a:pPr marL="171450" indent="-171450">
              <a:buFont typeface="Arial" panose="020B0604020202020204" pitchFamily="34" charset="0"/>
              <a:buChar char="•"/>
            </a:pPr>
            <a:r>
              <a:rPr lang="en-US" altLang="en-US">
                <a:cs typeface="Arial" panose="020B0604020202020204" pitchFamily="34" charset="0"/>
              </a:rPr>
              <a:t>They do a study every two years and this the result of their latest study.</a:t>
            </a:r>
          </a:p>
          <a:p>
            <a:pPr marL="171450" indent="-171450">
              <a:buFont typeface="Arial" panose="020B0604020202020204" pitchFamily="34" charset="0"/>
              <a:buChar char="•"/>
            </a:pPr>
            <a:r>
              <a:rPr lang="en-US" altLang="en-US">
                <a:cs typeface="Arial" panose="020B0604020202020204" pitchFamily="34" charset="0"/>
              </a:rPr>
              <a:t>Government was the second highest our of the 23 different industries included in the study.</a:t>
            </a:r>
          </a:p>
          <a:p>
            <a:pPr marL="171450" indent="-171450">
              <a:buFont typeface="Arial" panose="020B0604020202020204" pitchFamily="34" charset="0"/>
              <a:buChar char="•"/>
            </a:pPr>
            <a:endParaRPr lang="en-US" altLang="en-US">
              <a:cs typeface="Arial" panose="020B0604020202020204" pitchFamily="34" charset="0"/>
            </a:endParaRPr>
          </a:p>
          <a:p>
            <a:pPr marL="171450" indent="-171450">
              <a:buFont typeface="Arial" panose="020B0604020202020204" pitchFamily="34" charset="0"/>
              <a:buChar char="•"/>
            </a:pPr>
            <a:r>
              <a:rPr lang="en-US" altLang="en-US">
                <a:cs typeface="Arial" panose="020B0604020202020204" pitchFamily="34" charset="0"/>
              </a:rPr>
              <a:t>$90,000 was the median loss incurred.  So most of the time these cases result in significant.</a:t>
            </a:r>
          </a:p>
          <a:p>
            <a:pPr marL="171450" indent="-171450">
              <a:buFont typeface="Arial" panose="020B0604020202020204" pitchFamily="34" charset="0"/>
              <a:buChar char="•"/>
            </a:pPr>
            <a:r>
              <a:rPr lang="en-US" altLang="en-US">
                <a:cs typeface="Arial" panose="020B0604020202020204" pitchFamily="34" charset="0"/>
              </a:rPr>
              <a:t>Most of the time they occur over a longer period of time.   You rarely see someone who steels $90K as a one-time event.  Rather you see someone who came in and took a couple hundred dollars or a couple thousand dollars repeatedly over a number of months that resulted in an overall significant loss.</a:t>
            </a:r>
          </a:p>
          <a:p>
            <a:pPr marL="171450" indent="-171450">
              <a:buFont typeface="Arial" panose="020B0604020202020204" pitchFamily="34" charset="0"/>
              <a:buChar char="•"/>
            </a:pPr>
            <a:r>
              <a:rPr lang="en-US" altLang="en-US">
                <a:cs typeface="Arial" panose="020B0604020202020204" pitchFamily="34" charset="0"/>
              </a:rPr>
              <a:t>Many of the cases, of course, are significantly larger that $90K with that just being the median.</a:t>
            </a:r>
          </a:p>
          <a:p>
            <a:pPr marL="171450" indent="-171450">
              <a:buFont typeface="Arial" panose="020B0604020202020204" pitchFamily="34" charset="0"/>
              <a:buChar char="•"/>
            </a:pPr>
            <a:r>
              <a:rPr lang="en-US" altLang="en-US">
                <a:cs typeface="Arial" panose="020B0604020202020204" pitchFamily="34" charset="0"/>
              </a:rPr>
              <a:t>And there is no one-type of scheme.  They occur as part of just an overall corruption scheme, or a billing scheme or as part of an expense reimbursement scheme.  And they occur internally and externally with employees as well as vendors.</a:t>
            </a:r>
          </a:p>
        </p:txBody>
      </p:sp>
      <p:sp>
        <p:nvSpPr>
          <p:cNvPr id="13316" name="Slide Number Placeholder 3">
            <a:extLst>
              <a:ext uri="{FF2B5EF4-FFF2-40B4-BE49-F238E27FC236}">
                <a16:creationId xmlns:a16="http://schemas.microsoft.com/office/drawing/2014/main" id="{728916CF-AAFC-45B2-8032-035DF6A19013}"/>
              </a:ext>
            </a:extLst>
          </p:cNvPr>
          <p:cNvSpPr>
            <a:spLocks noGrp="1"/>
          </p:cNvSpPr>
          <p:nvPr>
            <p:ph type="sldNum" sz="quarter"/>
          </p:nvPr>
        </p:nvSpPr>
        <p:spPr>
          <a:noFill/>
        </p:spPr>
        <p:txBody>
          <a:bodyPr/>
          <a:lstStyle>
            <a:lvl1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1pPr>
            <a:lvl2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2pPr>
            <a:lvl3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3pPr>
            <a:lvl4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4pPr>
            <a:lvl5pPr>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723900" algn="l"/>
                <a:tab pos="1449388" algn="l"/>
                <a:tab pos="2176463" algn="l"/>
                <a:tab pos="2901950" algn="l"/>
              </a:tabLst>
              <a:defRPr>
                <a:solidFill>
                  <a:schemeClr val="bg1"/>
                </a:solidFill>
                <a:latin typeface="Arial" panose="020B0604020202020204" pitchFamily="34" charset="0"/>
                <a:ea typeface="MS Gothic" panose="020B0609070205080204" pitchFamily="49" charset="-128"/>
              </a:defRPr>
            </a:lvl9pPr>
          </a:lstStyle>
          <a:p>
            <a:fld id="{12CCCC47-6EEB-4849-BBD9-C7B127BB1A34}" type="slidenum">
              <a:rPr lang="en-US" altLang="en-US" smtClean="0">
                <a:solidFill>
                  <a:srgbClr val="000000"/>
                </a:solidFill>
                <a:latin typeface="Times New Roman" panose="02020603050405020304" pitchFamily="18" charset="0"/>
                <a:ea typeface="Arial Unicode MS" pitchFamily="34" charset="-128"/>
              </a:rPr>
              <a:pPr/>
              <a:t>14</a:t>
            </a:fld>
            <a:endParaRPr lang="en-US" altLang="en-US">
              <a:solidFill>
                <a:srgbClr val="000000"/>
              </a:solidFill>
              <a:latin typeface="Times New Roman" panose="02020603050405020304" pitchFamily="18" charset="0"/>
              <a:ea typeface="Arial Unicode MS" pitchFamily="34" charset="-128"/>
            </a:endParaRPr>
          </a:p>
        </p:txBody>
      </p:sp>
    </p:spTree>
    <p:extLst>
      <p:ext uri="{BB962C8B-B14F-4D97-AF65-F5344CB8AC3E}">
        <p14:creationId xmlns:p14="http://schemas.microsoft.com/office/powerpoint/2010/main" val="293221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DA4AAE61-0E84-4D8C-B81F-B954D8F92A8F}" type="datetimeFigureOut">
              <a:rPr lang="en-US" smtClean="0"/>
              <a:t>9/17/2021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4AAE61-0E84-4D8C-B81F-B954D8F92A8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4AAE61-0E84-4D8C-B81F-B954D8F92A8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Keep it simply smart!</a:t>
            </a:r>
          </a:p>
        </p:txBody>
      </p:sp>
      <p:sp>
        <p:nvSpPr>
          <p:cNvPr id="4" name="Slide Number Placeholder 3"/>
          <p:cNvSpPr>
            <a:spLocks noGrp="1"/>
          </p:cNvSpPr>
          <p:nvPr>
            <p:ph type="sldNum" sz="quarter" idx="11"/>
          </p:nvPr>
        </p:nvSpPr>
        <p:spPr/>
        <p:txBody>
          <a:bodyPr/>
          <a:lstStyle/>
          <a:p>
            <a:fld id="{CCA817B1-E75C-4DB8-9B0A-1A0AC25A777C}" type="slidenum">
              <a:rPr lang="en-GB" smtClean="0"/>
              <a:pPr/>
              <a:t>‹#›</a:t>
            </a:fld>
            <a:endParaRPr lang="en-GB"/>
          </a:p>
        </p:txBody>
      </p:sp>
      <p:sp>
        <p:nvSpPr>
          <p:cNvPr id="6" name="Picture Placeholder 5"/>
          <p:cNvSpPr>
            <a:spLocks noGrp="1"/>
          </p:cNvSpPr>
          <p:nvPr>
            <p:ph type="pic" sz="quarter" idx="12"/>
          </p:nvPr>
        </p:nvSpPr>
        <p:spPr>
          <a:xfrm>
            <a:off x="4584700" y="0"/>
            <a:ext cx="4559300" cy="6858000"/>
          </a:xfrm>
          <a:prstGeom prst="rect">
            <a:avLst/>
          </a:prstGeom>
          <a:solidFill>
            <a:schemeClr val="bg1">
              <a:lumMod val="85000"/>
            </a:schemeClr>
          </a:solidFill>
        </p:spPr>
        <p:txBody>
          <a:bodyPr/>
          <a:lstStyle/>
          <a:p>
            <a:endParaRPr lang="en-GB"/>
          </a:p>
        </p:txBody>
      </p:sp>
    </p:spTree>
    <p:extLst>
      <p:ext uri="{BB962C8B-B14F-4D97-AF65-F5344CB8AC3E}">
        <p14:creationId xmlns:p14="http://schemas.microsoft.com/office/powerpoint/2010/main" val="311874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Keep it simply smart!</a:t>
            </a:r>
          </a:p>
        </p:txBody>
      </p:sp>
      <p:sp>
        <p:nvSpPr>
          <p:cNvPr id="4" name="Slide Number Placeholder 3"/>
          <p:cNvSpPr>
            <a:spLocks noGrp="1"/>
          </p:cNvSpPr>
          <p:nvPr>
            <p:ph type="sldNum" sz="quarter" idx="11"/>
          </p:nvPr>
        </p:nvSpPr>
        <p:spPr/>
        <p:txBody>
          <a:bodyPr/>
          <a:lstStyle/>
          <a:p>
            <a:fld id="{CCA817B1-E75C-4DB8-9B0A-1A0AC25A777C}" type="slidenum">
              <a:rPr lang="en-GB" smtClean="0"/>
              <a:pPr/>
              <a:t>‹#›</a:t>
            </a:fld>
            <a:endParaRPr lang="en-GB"/>
          </a:p>
        </p:txBody>
      </p:sp>
      <p:sp>
        <p:nvSpPr>
          <p:cNvPr id="6" name="Picture Placeholder 5"/>
          <p:cNvSpPr>
            <a:spLocks noGrp="1"/>
          </p:cNvSpPr>
          <p:nvPr>
            <p:ph type="pic" sz="quarter" idx="12"/>
          </p:nvPr>
        </p:nvSpPr>
        <p:spPr>
          <a:xfrm flipH="1">
            <a:off x="0" y="0"/>
            <a:ext cx="6316394" cy="6858000"/>
          </a:xfrm>
          <a:custGeom>
            <a:avLst/>
            <a:gdLst>
              <a:gd name="connsiteX0" fmla="*/ 0 w 6079067"/>
              <a:gd name="connsiteY0" fmla="*/ 0 h 6858000"/>
              <a:gd name="connsiteX1" fmla="*/ 6079067 w 6079067"/>
              <a:gd name="connsiteY1" fmla="*/ 0 h 6858000"/>
              <a:gd name="connsiteX2" fmla="*/ 6079067 w 6079067"/>
              <a:gd name="connsiteY2" fmla="*/ 6858000 h 6858000"/>
              <a:gd name="connsiteX3" fmla="*/ 0 w 6079067"/>
              <a:gd name="connsiteY3" fmla="*/ 6858000 h 6858000"/>
              <a:gd name="connsiteX4" fmla="*/ 0 w 6079067"/>
              <a:gd name="connsiteY4" fmla="*/ 0 h 6858000"/>
              <a:gd name="connsiteX0" fmla="*/ 2377440 w 6079067"/>
              <a:gd name="connsiteY0" fmla="*/ 0 h 6872068"/>
              <a:gd name="connsiteX1" fmla="*/ 6079067 w 6079067"/>
              <a:gd name="connsiteY1" fmla="*/ 14068 h 6872068"/>
              <a:gd name="connsiteX2" fmla="*/ 6079067 w 6079067"/>
              <a:gd name="connsiteY2" fmla="*/ 6872068 h 6872068"/>
              <a:gd name="connsiteX3" fmla="*/ 0 w 6079067"/>
              <a:gd name="connsiteY3" fmla="*/ 6872068 h 6872068"/>
              <a:gd name="connsiteX4" fmla="*/ 2377440 w 6079067"/>
              <a:gd name="connsiteY4" fmla="*/ 0 h 687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067" h="6872068">
                <a:moveTo>
                  <a:pt x="2377440" y="0"/>
                </a:moveTo>
                <a:lnTo>
                  <a:pt x="6079067" y="14068"/>
                </a:lnTo>
                <a:lnTo>
                  <a:pt x="6079067" y="6872068"/>
                </a:lnTo>
                <a:lnTo>
                  <a:pt x="0" y="6872068"/>
                </a:lnTo>
                <a:lnTo>
                  <a:pt x="2377440" y="0"/>
                </a:lnTo>
                <a:close/>
              </a:path>
            </a:pathLst>
          </a:custGeom>
          <a:solidFill>
            <a:schemeClr val="bg1">
              <a:lumMod val="85000"/>
            </a:schemeClr>
          </a:solidFill>
        </p:spPr>
        <p:txBody>
          <a:bodyPr/>
          <a:lstStyle/>
          <a:p>
            <a:endParaRPr lang="en-GB"/>
          </a:p>
        </p:txBody>
      </p:sp>
    </p:spTree>
    <p:extLst>
      <p:ext uri="{BB962C8B-B14F-4D97-AF65-F5344CB8AC3E}">
        <p14:creationId xmlns:p14="http://schemas.microsoft.com/office/powerpoint/2010/main" val="129057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Keep it simply smart!</a:t>
            </a:r>
          </a:p>
        </p:txBody>
      </p:sp>
      <p:sp>
        <p:nvSpPr>
          <p:cNvPr id="4" name="Slide Number Placeholder 3"/>
          <p:cNvSpPr>
            <a:spLocks noGrp="1"/>
          </p:cNvSpPr>
          <p:nvPr>
            <p:ph type="sldNum" sz="quarter" idx="11"/>
          </p:nvPr>
        </p:nvSpPr>
        <p:spPr/>
        <p:txBody>
          <a:bodyPr/>
          <a:lstStyle/>
          <a:p>
            <a:fld id="{CCA817B1-E75C-4DB8-9B0A-1A0AC25A777C}" type="slidenum">
              <a:rPr lang="en-GB" smtClean="0"/>
              <a:pPr/>
              <a:t>‹#›</a:t>
            </a:fld>
            <a:endParaRPr lang="en-GB"/>
          </a:p>
        </p:txBody>
      </p:sp>
      <p:sp>
        <p:nvSpPr>
          <p:cNvPr id="6" name="Picture Placeholder 5"/>
          <p:cNvSpPr>
            <a:spLocks noGrp="1"/>
          </p:cNvSpPr>
          <p:nvPr>
            <p:ph type="pic" sz="quarter" idx="12"/>
          </p:nvPr>
        </p:nvSpPr>
        <p:spPr>
          <a:xfrm>
            <a:off x="2827607" y="-14068"/>
            <a:ext cx="6316394" cy="6872068"/>
          </a:xfrm>
          <a:custGeom>
            <a:avLst/>
            <a:gdLst>
              <a:gd name="connsiteX0" fmla="*/ 0 w 6079067"/>
              <a:gd name="connsiteY0" fmla="*/ 0 h 6858000"/>
              <a:gd name="connsiteX1" fmla="*/ 6079067 w 6079067"/>
              <a:gd name="connsiteY1" fmla="*/ 0 h 6858000"/>
              <a:gd name="connsiteX2" fmla="*/ 6079067 w 6079067"/>
              <a:gd name="connsiteY2" fmla="*/ 6858000 h 6858000"/>
              <a:gd name="connsiteX3" fmla="*/ 0 w 6079067"/>
              <a:gd name="connsiteY3" fmla="*/ 6858000 h 6858000"/>
              <a:gd name="connsiteX4" fmla="*/ 0 w 6079067"/>
              <a:gd name="connsiteY4" fmla="*/ 0 h 6858000"/>
              <a:gd name="connsiteX0" fmla="*/ 2377440 w 6079067"/>
              <a:gd name="connsiteY0" fmla="*/ 0 h 6872068"/>
              <a:gd name="connsiteX1" fmla="*/ 6079067 w 6079067"/>
              <a:gd name="connsiteY1" fmla="*/ 14068 h 6872068"/>
              <a:gd name="connsiteX2" fmla="*/ 6079067 w 6079067"/>
              <a:gd name="connsiteY2" fmla="*/ 6872068 h 6872068"/>
              <a:gd name="connsiteX3" fmla="*/ 0 w 6079067"/>
              <a:gd name="connsiteY3" fmla="*/ 6872068 h 6872068"/>
              <a:gd name="connsiteX4" fmla="*/ 2377440 w 6079067"/>
              <a:gd name="connsiteY4" fmla="*/ 0 h 687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067" h="6872068">
                <a:moveTo>
                  <a:pt x="2377440" y="0"/>
                </a:moveTo>
                <a:lnTo>
                  <a:pt x="6079067" y="14068"/>
                </a:lnTo>
                <a:lnTo>
                  <a:pt x="6079067" y="6872068"/>
                </a:lnTo>
                <a:lnTo>
                  <a:pt x="0" y="6872068"/>
                </a:lnTo>
                <a:lnTo>
                  <a:pt x="2377440" y="0"/>
                </a:lnTo>
                <a:close/>
              </a:path>
            </a:pathLst>
          </a:custGeom>
          <a:solidFill>
            <a:schemeClr val="bg1">
              <a:lumMod val="85000"/>
            </a:schemeClr>
          </a:solidFill>
        </p:spPr>
        <p:txBody>
          <a:bodyPr/>
          <a:lstStyle/>
          <a:p>
            <a:endParaRPr lang="en-GB"/>
          </a:p>
        </p:txBody>
      </p:sp>
    </p:spTree>
    <p:extLst>
      <p:ext uri="{BB962C8B-B14F-4D97-AF65-F5344CB8AC3E}">
        <p14:creationId xmlns:p14="http://schemas.microsoft.com/office/powerpoint/2010/main" val="2373466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Keep it simply smart!</a:t>
            </a:r>
          </a:p>
        </p:txBody>
      </p:sp>
      <p:sp>
        <p:nvSpPr>
          <p:cNvPr id="4" name="Slide Number Placeholder 3"/>
          <p:cNvSpPr>
            <a:spLocks noGrp="1"/>
          </p:cNvSpPr>
          <p:nvPr>
            <p:ph type="sldNum" sz="quarter" idx="11"/>
          </p:nvPr>
        </p:nvSpPr>
        <p:spPr/>
        <p:txBody>
          <a:bodyPr/>
          <a:lstStyle/>
          <a:p>
            <a:fld id="{CCA817B1-E75C-4DB8-9B0A-1A0AC25A777C}" type="slidenum">
              <a:rPr lang="en-GB" smtClean="0"/>
              <a:pPr/>
              <a:t>‹#›</a:t>
            </a:fld>
            <a:endParaRPr lang="en-GB"/>
          </a:p>
        </p:txBody>
      </p:sp>
      <p:sp>
        <p:nvSpPr>
          <p:cNvPr id="6" name="Picture Placeholder 5"/>
          <p:cNvSpPr>
            <a:spLocks noGrp="1"/>
          </p:cNvSpPr>
          <p:nvPr>
            <p:ph type="pic" sz="quarter" idx="12"/>
          </p:nvPr>
        </p:nvSpPr>
        <p:spPr>
          <a:xfrm>
            <a:off x="0" y="0"/>
            <a:ext cx="3069772" cy="6858000"/>
          </a:xfrm>
          <a:prstGeom prst="rect">
            <a:avLst/>
          </a:prstGeom>
          <a:solidFill>
            <a:schemeClr val="bg1">
              <a:lumMod val="75000"/>
            </a:schemeClr>
          </a:solidFill>
        </p:spPr>
        <p:txBody>
          <a:bodyPr/>
          <a:lstStyle/>
          <a:p>
            <a:endParaRPr lang="en-GB"/>
          </a:p>
        </p:txBody>
      </p:sp>
      <p:sp>
        <p:nvSpPr>
          <p:cNvPr id="7" name="Picture Placeholder 5"/>
          <p:cNvSpPr>
            <a:spLocks noGrp="1"/>
          </p:cNvSpPr>
          <p:nvPr>
            <p:ph type="pic" sz="quarter" idx="13"/>
          </p:nvPr>
        </p:nvSpPr>
        <p:spPr>
          <a:xfrm>
            <a:off x="3069772" y="0"/>
            <a:ext cx="3037115" cy="6858000"/>
          </a:xfrm>
          <a:prstGeom prst="rect">
            <a:avLst/>
          </a:prstGeom>
          <a:solidFill>
            <a:schemeClr val="bg1">
              <a:lumMod val="75000"/>
            </a:schemeClr>
          </a:solidFill>
        </p:spPr>
        <p:txBody>
          <a:bodyPr/>
          <a:lstStyle/>
          <a:p>
            <a:endParaRPr lang="en-GB"/>
          </a:p>
        </p:txBody>
      </p:sp>
      <p:sp>
        <p:nvSpPr>
          <p:cNvPr id="8" name="Picture Placeholder 5"/>
          <p:cNvSpPr>
            <a:spLocks noGrp="1"/>
          </p:cNvSpPr>
          <p:nvPr>
            <p:ph type="pic" sz="quarter" idx="14"/>
          </p:nvPr>
        </p:nvSpPr>
        <p:spPr>
          <a:xfrm>
            <a:off x="6106887" y="0"/>
            <a:ext cx="3037114" cy="6858000"/>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51396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4AAE61-0E84-4D8C-B81F-B954D8F92A8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A4AAE61-0E84-4D8C-B81F-B954D8F92A8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4AAE61-0E84-4D8C-B81F-B954D8F92A8F}"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DA4AAE61-0E84-4D8C-B81F-B954D8F92A8F}" type="datetimeFigureOut">
              <a:rPr lang="en-US" smtClean="0"/>
              <a:t>9/17/2021</a:t>
            </a:fld>
            <a:endParaRPr lang="en-US"/>
          </a:p>
        </p:txBody>
      </p:sp>
      <p:sp>
        <p:nvSpPr>
          <p:cNvPr id="27" name="Slide Number Placeholder 26"/>
          <p:cNvSpPr>
            <a:spLocks noGrp="1"/>
          </p:cNvSpPr>
          <p:nvPr>
            <p:ph type="sldNum" sz="quarter" idx="11"/>
          </p:nvPr>
        </p:nvSpPr>
        <p:spPr/>
        <p:txBody>
          <a:bodyPr rtlCol="0"/>
          <a:lstStyle/>
          <a:p>
            <a:fld id="{3104911F-D29C-40AF-8755-EE721607A05B}"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DA4AAE61-0E84-4D8C-B81F-B954D8F92A8F}" type="datetimeFigureOut">
              <a:rPr lang="en-US" smtClean="0"/>
              <a:t>9/17/2021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AAE61-0E84-4D8C-B81F-B954D8F92A8F}"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4AAE61-0E84-4D8C-B81F-B954D8F92A8F}"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A4AAE61-0E84-4D8C-B81F-B954D8F92A8F}"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4911F-D29C-40AF-8755-EE721607A05B}"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A4AAE61-0E84-4D8C-B81F-B954D8F92A8F}" type="datetimeFigureOut">
              <a:rPr lang="en-US" smtClean="0"/>
              <a:t>9/17/2021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104911F-D29C-40AF-8755-EE721607A0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businesssearch.sos.state.oh.us/" TargetMode="External"/><Relationship Id="rId7" Type="http://schemas.openxmlformats.org/officeDocument/2006/relationships/image" Target="../media/image37.png"/><Relationship Id="rId2" Type="http://schemas.openxmlformats.org/officeDocument/2006/relationships/hyperlink" Target="http://ffr.ohioauditor.gov/Results/Certified" TargetMode="Externa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https://www.sam.gov/SAM/pages/public/searchRecords/advancedPIRSearch.jsf" TargetMode="External"/><Relationship Id="rId10" Type="http://schemas.openxmlformats.org/officeDocument/2006/relationships/image" Target="../media/image40.png"/><Relationship Id="rId4" Type="http://schemas.openxmlformats.org/officeDocument/2006/relationships/hyperlink" Target="https://www.sos.state.oh.us/records/debarred-contractors/" TargetMode="External"/><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hyperlink" Target="http://www.icrimewatch.net/results.php?AgencyID=55149&amp;whichaddr=home_addr|temp_addr&amp;SubmitAddrSearch=1&amp;AddrStreet=10136+SHIVERS+COURT&amp;AddrCity=CINCINNATI&amp;AddrState=36&amp;AddrZip=45215&amp;AddrZipPlus=&amp;excludeIncarcerated=" TargetMode="External"/><Relationship Id="rId3" Type="http://schemas.openxmlformats.org/officeDocument/2006/relationships/image" Target="../media/image39.png"/><Relationship Id="rId7" Type="http://schemas.openxmlformats.org/officeDocument/2006/relationships/hyperlink" Target="http://ffr.ohioauditor.gov/Results/Certified" TargetMode="External"/><Relationship Id="rId12"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hyperlink" Target="https://newhire-reporting.com/OH-Newhire/logon.aspx" TargetMode="External"/><Relationship Id="rId11" Type="http://schemas.openxmlformats.org/officeDocument/2006/relationships/image" Target="../media/image43.png"/><Relationship Id="rId5" Type="http://schemas.openxmlformats.org/officeDocument/2006/relationships/hyperlink" Target="https://www.sam.gov/SAM/pages/public/searchRecords/advancedPIRSearch.jsf" TargetMode="External"/><Relationship Id="rId10" Type="http://schemas.openxmlformats.org/officeDocument/2006/relationships/image" Target="../media/image42.png"/><Relationship Id="rId4" Type="http://schemas.openxmlformats.org/officeDocument/2006/relationships/hyperlink" Target="https://thefinder.tax.ohio.gov/streamlinesalestaxweb/default_schooldistrict.aspx" TargetMode="Externa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bonefishsystem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869489"/>
            <a:ext cx="8458200" cy="1470025"/>
          </a:xfrm>
        </p:spPr>
        <p:txBody>
          <a:bodyPr>
            <a:normAutofit fontScale="90000"/>
          </a:bodyPr>
          <a:lstStyle/>
          <a:p>
            <a:r>
              <a:rPr lang="en-US"/>
              <a:t>New Trends &amp; Uses of Technology For Local Government</a:t>
            </a:r>
          </a:p>
        </p:txBody>
      </p:sp>
      <p:sp>
        <p:nvSpPr>
          <p:cNvPr id="2" name="Subtitle 1"/>
          <p:cNvSpPr>
            <a:spLocks noGrp="1"/>
          </p:cNvSpPr>
          <p:nvPr>
            <p:ph type="subTitle" idx="1"/>
          </p:nvPr>
        </p:nvSpPr>
        <p:spPr>
          <a:xfrm>
            <a:off x="292224" y="4216894"/>
            <a:ext cx="7848600" cy="1752600"/>
          </a:xfrm>
        </p:spPr>
        <p:txBody>
          <a:bodyPr>
            <a:normAutofit/>
          </a:bodyPr>
          <a:lstStyle/>
          <a:p>
            <a:r>
              <a:rPr lang="en-US"/>
              <a:t>Presented By:</a:t>
            </a:r>
          </a:p>
          <a:p>
            <a:endParaRPr lang="en-US" sz="300"/>
          </a:p>
          <a:p>
            <a:r>
              <a:rPr lang="en-US"/>
              <a:t>Tom Mitchell, President &amp; CEO, Bonefish Systems</a:t>
            </a:r>
          </a:p>
          <a:p>
            <a:r>
              <a:rPr lang="en-US"/>
              <a:t>Clint Pelfrey, AIF, Vice President, Bonefish Systems</a:t>
            </a:r>
          </a:p>
        </p:txBody>
      </p:sp>
      <p:pic>
        <p:nvPicPr>
          <p:cNvPr id="4" name="Picture 3">
            <a:extLst>
              <a:ext uri="{FF2B5EF4-FFF2-40B4-BE49-F238E27FC236}">
                <a16:creationId xmlns:a16="http://schemas.microsoft.com/office/drawing/2014/main" id="{55694A17-8954-4347-A17F-B66009108E64}"/>
              </a:ext>
            </a:extLst>
          </p:cNvPr>
          <p:cNvPicPr>
            <a:picLocks noChangeAspect="1"/>
          </p:cNvPicPr>
          <p:nvPr/>
        </p:nvPicPr>
        <p:blipFill>
          <a:blip r:embed="rId3"/>
          <a:stretch>
            <a:fillRect/>
          </a:stretch>
        </p:blipFill>
        <p:spPr>
          <a:xfrm>
            <a:off x="7528263" y="5817731"/>
            <a:ext cx="1615737" cy="1040269"/>
          </a:xfrm>
          <a:prstGeom prst="rect">
            <a:avLst/>
          </a:prstGeom>
        </p:spPr>
      </p:pic>
    </p:spTree>
    <p:extLst>
      <p:ext uri="{BB962C8B-B14F-4D97-AF65-F5344CB8AC3E}">
        <p14:creationId xmlns:p14="http://schemas.microsoft.com/office/powerpoint/2010/main" val="2876894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a:t>II. Automated Controls</a:t>
            </a:r>
          </a:p>
        </p:txBody>
      </p:sp>
      <p:sp>
        <p:nvSpPr>
          <p:cNvPr id="4" name="Rectangle 3"/>
          <p:cNvSpPr txBox="1">
            <a:spLocks noChangeArrowheads="1"/>
          </p:cNvSpPr>
          <p:nvPr/>
        </p:nvSpPr>
        <p:spPr>
          <a:xfrm>
            <a:off x="704850" y="1790700"/>
            <a:ext cx="7734300" cy="43434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altLang="en-US" b="1">
                <a:solidFill>
                  <a:schemeClr val="accent2">
                    <a:lumMod val="50000"/>
                  </a:schemeClr>
                </a:solidFill>
              </a:rPr>
              <a:t>Positive Pay</a:t>
            </a:r>
          </a:p>
          <a:p>
            <a:pPr lvl="1"/>
            <a:r>
              <a:rPr lang="en-US" altLang="en-US" sz="2800">
                <a:solidFill>
                  <a:schemeClr val="tx1"/>
                </a:solidFill>
              </a:rPr>
              <a:t>Leverage your banking resources</a:t>
            </a:r>
          </a:p>
          <a:p>
            <a:endParaRPr lang="en-US" altLang="en-US" sz="3200"/>
          </a:p>
          <a:p>
            <a:r>
              <a:rPr lang="en-US" altLang="en-US" b="1">
                <a:solidFill>
                  <a:schemeClr val="accent2">
                    <a:lumMod val="50000"/>
                  </a:schemeClr>
                </a:solidFill>
              </a:rPr>
              <a:t>Automated Continuous Monitoring</a:t>
            </a:r>
          </a:p>
          <a:p>
            <a:pPr lvl="1"/>
            <a:r>
              <a:rPr lang="en-US" altLang="en-US" sz="2800">
                <a:solidFill>
                  <a:schemeClr val="tx1"/>
                </a:solidFill>
              </a:rPr>
              <a:t>Automate monitoring of every transaction </a:t>
            </a:r>
          </a:p>
          <a:p>
            <a:pPr lvl="1"/>
            <a:r>
              <a:rPr lang="en-US" altLang="en-US" sz="2800">
                <a:solidFill>
                  <a:schemeClr val="tx1"/>
                </a:solidFill>
              </a:rPr>
              <a:t>Payment review automation and audit log</a:t>
            </a:r>
          </a:p>
          <a:p>
            <a:pPr lvl="1"/>
            <a:r>
              <a:rPr lang="en-US" altLang="en-US" sz="2800">
                <a:solidFill>
                  <a:schemeClr val="tx1"/>
                </a:solidFill>
              </a:rPr>
              <a:t>Save time on regulatory requirements</a:t>
            </a:r>
          </a:p>
          <a:p>
            <a:pPr lvl="1"/>
            <a:endParaRPr lang="en-US" altLang="en-US" sz="2800"/>
          </a:p>
        </p:txBody>
      </p:sp>
      <p:pic>
        <p:nvPicPr>
          <p:cNvPr id="5" name="Picture 4">
            <a:extLst>
              <a:ext uri="{FF2B5EF4-FFF2-40B4-BE49-F238E27FC236}">
                <a16:creationId xmlns:a16="http://schemas.microsoft.com/office/drawing/2014/main" id="{31BC6412-C744-493C-9E79-73DF636C8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5918" y="5886427"/>
            <a:ext cx="1518082" cy="971573"/>
          </a:xfrm>
          <a:prstGeom prst="rect">
            <a:avLst/>
          </a:prstGeom>
        </p:spPr>
      </p:pic>
    </p:spTree>
    <p:extLst>
      <p:ext uri="{BB962C8B-B14F-4D97-AF65-F5344CB8AC3E}">
        <p14:creationId xmlns:p14="http://schemas.microsoft.com/office/powerpoint/2010/main" val="4230417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a:t>Continuous Monitoring Solutions</a:t>
            </a:r>
          </a:p>
        </p:txBody>
      </p:sp>
      <p:sp>
        <p:nvSpPr>
          <p:cNvPr id="4" name="Content Placeholder 2"/>
          <p:cNvSpPr>
            <a:spLocks noGrp="1"/>
          </p:cNvSpPr>
          <p:nvPr>
            <p:ph idx="1"/>
          </p:nvPr>
        </p:nvSpPr>
        <p:spPr>
          <a:xfrm>
            <a:off x="304800" y="1454150"/>
            <a:ext cx="8318500" cy="5099050"/>
          </a:xfrm>
        </p:spPr>
        <p:txBody>
          <a:bodyPr>
            <a:normAutofit/>
          </a:bodyPr>
          <a:lstStyle/>
          <a:p>
            <a:r>
              <a:rPr lang="en-US" altLang="en-US" sz="2400" b="1">
                <a:solidFill>
                  <a:schemeClr val="accent2">
                    <a:lumMod val="50000"/>
                  </a:schemeClr>
                </a:solidFill>
              </a:rPr>
              <a:t>Fraud Prevention and Detection</a:t>
            </a:r>
            <a:endParaRPr lang="en-US" altLang="en-US" sz="2400">
              <a:solidFill>
                <a:schemeClr val="accent2">
                  <a:lumMod val="50000"/>
                </a:schemeClr>
              </a:solidFill>
            </a:endParaRPr>
          </a:p>
          <a:p>
            <a:pPr lvl="1"/>
            <a:r>
              <a:rPr lang="en-US" altLang="en-US" sz="1800">
                <a:solidFill>
                  <a:schemeClr val="tx1"/>
                </a:solidFill>
              </a:rPr>
              <a:t>Analysis on EVERY Payment</a:t>
            </a:r>
          </a:p>
          <a:p>
            <a:pPr lvl="1"/>
            <a:r>
              <a:rPr lang="en-US" altLang="en-US" sz="1800">
                <a:solidFill>
                  <a:schemeClr val="tx1"/>
                </a:solidFill>
              </a:rPr>
              <a:t>Enables segregation of duties</a:t>
            </a:r>
          </a:p>
          <a:p>
            <a:pPr lvl="1"/>
            <a:r>
              <a:rPr lang="en-US" altLang="en-US" sz="1800">
                <a:solidFill>
                  <a:schemeClr val="tx1"/>
                </a:solidFill>
              </a:rPr>
              <a:t>Transparency into vendor and employee relationships</a:t>
            </a:r>
          </a:p>
          <a:p>
            <a:pPr lvl="1"/>
            <a:endParaRPr lang="en-US" altLang="en-US" sz="1800"/>
          </a:p>
          <a:p>
            <a:r>
              <a:rPr lang="en-US" altLang="en-US" sz="2400" b="1">
                <a:solidFill>
                  <a:schemeClr val="accent2">
                    <a:lumMod val="50000"/>
                  </a:schemeClr>
                </a:solidFill>
              </a:rPr>
              <a:t>Manual Error Identification</a:t>
            </a:r>
            <a:endParaRPr lang="en-US" altLang="en-US" sz="2400">
              <a:solidFill>
                <a:schemeClr val="accent2">
                  <a:lumMod val="50000"/>
                </a:schemeClr>
              </a:solidFill>
            </a:endParaRPr>
          </a:p>
          <a:p>
            <a:pPr lvl="1"/>
            <a:r>
              <a:rPr lang="en-US" altLang="en-US" sz="1800">
                <a:solidFill>
                  <a:schemeClr val="tx1"/>
                </a:solidFill>
              </a:rPr>
              <a:t>Example:  Duplicate Invoice or Duplicate Vendor</a:t>
            </a:r>
          </a:p>
          <a:p>
            <a:pPr lvl="1"/>
            <a:endParaRPr lang="en-US" altLang="en-US" sz="1800"/>
          </a:p>
          <a:p>
            <a:r>
              <a:rPr lang="en-US" altLang="en-US" sz="2400" b="1">
                <a:solidFill>
                  <a:schemeClr val="accent2">
                    <a:lumMod val="50000"/>
                  </a:schemeClr>
                </a:solidFill>
              </a:rPr>
              <a:t>Regulatory Compliance</a:t>
            </a:r>
            <a:endParaRPr lang="en-US" altLang="en-US" sz="2400">
              <a:solidFill>
                <a:schemeClr val="accent2">
                  <a:lumMod val="50000"/>
                </a:schemeClr>
              </a:solidFill>
            </a:endParaRPr>
          </a:p>
          <a:p>
            <a:pPr lvl="1"/>
            <a:r>
              <a:rPr lang="en-US" altLang="en-US" sz="1800">
                <a:solidFill>
                  <a:schemeClr val="tx1"/>
                </a:solidFill>
              </a:rPr>
              <a:t>Automation of required State and Federal certified external searches when initiated at time of new contract and warnings when they are required at payment </a:t>
            </a:r>
          </a:p>
        </p:txBody>
      </p:sp>
      <p:pic>
        <p:nvPicPr>
          <p:cNvPr id="5" name="Picture 4">
            <a:extLst>
              <a:ext uri="{FF2B5EF4-FFF2-40B4-BE49-F238E27FC236}">
                <a16:creationId xmlns:a16="http://schemas.microsoft.com/office/drawing/2014/main" id="{AF5D9BC9-1F1E-489F-9516-EEFC8207A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428" y="5909154"/>
            <a:ext cx="1482571" cy="948846"/>
          </a:xfrm>
          <a:prstGeom prst="rect">
            <a:avLst/>
          </a:prstGeom>
        </p:spPr>
      </p:pic>
    </p:spTree>
    <p:extLst>
      <p:ext uri="{BB962C8B-B14F-4D97-AF65-F5344CB8AC3E}">
        <p14:creationId xmlns:p14="http://schemas.microsoft.com/office/powerpoint/2010/main" val="41986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89A3-744E-41ED-8537-DF367A7F42C1}"/>
              </a:ext>
            </a:extLst>
          </p:cNvPr>
          <p:cNvSpPr>
            <a:spLocks noGrp="1"/>
          </p:cNvSpPr>
          <p:nvPr>
            <p:ph type="title"/>
          </p:nvPr>
        </p:nvSpPr>
        <p:spPr/>
        <p:txBody>
          <a:bodyPr>
            <a:normAutofit fontScale="90000"/>
          </a:bodyPr>
          <a:lstStyle/>
          <a:p>
            <a:r>
              <a:rPr lang="en-US"/>
              <a:t>Government Technology Adoption Barriers?</a:t>
            </a:r>
          </a:p>
        </p:txBody>
      </p:sp>
      <p:sp>
        <p:nvSpPr>
          <p:cNvPr id="3" name="Content Placeholder 2">
            <a:extLst>
              <a:ext uri="{FF2B5EF4-FFF2-40B4-BE49-F238E27FC236}">
                <a16:creationId xmlns:a16="http://schemas.microsoft.com/office/drawing/2014/main" id="{50617903-9474-493B-8277-990FB028E050}"/>
              </a:ext>
            </a:extLst>
          </p:cNvPr>
          <p:cNvSpPr>
            <a:spLocks noGrp="1"/>
          </p:cNvSpPr>
          <p:nvPr>
            <p:ph idx="1"/>
          </p:nvPr>
        </p:nvSpPr>
        <p:spPr>
          <a:xfrm>
            <a:off x="914400" y="2338324"/>
            <a:ext cx="8229600" cy="4325112"/>
          </a:xfrm>
        </p:spPr>
        <p:txBody>
          <a:bodyPr/>
          <a:lstStyle/>
          <a:p>
            <a:r>
              <a:rPr lang="en-US"/>
              <a:t>Are they too expensive? </a:t>
            </a:r>
          </a:p>
          <a:p>
            <a:r>
              <a:rPr lang="en-US"/>
              <a:t>Are they too hard to implement? </a:t>
            </a:r>
          </a:p>
          <a:p>
            <a:r>
              <a:rPr lang="en-US"/>
              <a:t>Is there too much to learn? </a:t>
            </a:r>
          </a:p>
          <a:p>
            <a:r>
              <a:rPr lang="en-US"/>
              <a:t>Are fiscal officers unaware?</a:t>
            </a:r>
          </a:p>
        </p:txBody>
      </p:sp>
      <p:pic>
        <p:nvPicPr>
          <p:cNvPr id="4" name="Picture 3">
            <a:extLst>
              <a:ext uri="{FF2B5EF4-FFF2-40B4-BE49-F238E27FC236}">
                <a16:creationId xmlns:a16="http://schemas.microsoft.com/office/drawing/2014/main" id="{56B8C276-8D69-42EA-9EA7-3B0E19B986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652" y="5852337"/>
            <a:ext cx="1571348" cy="1005663"/>
          </a:xfrm>
          <a:prstGeom prst="rect">
            <a:avLst/>
          </a:prstGeom>
        </p:spPr>
      </p:pic>
      <p:pic>
        <p:nvPicPr>
          <p:cNvPr id="6" name="Picture 5" descr="A digital map">
            <a:extLst>
              <a:ext uri="{FF2B5EF4-FFF2-40B4-BE49-F238E27FC236}">
                <a16:creationId xmlns:a16="http://schemas.microsoft.com/office/drawing/2014/main" id="{A87B3F1E-5FEA-4DE5-95EA-DB997FE7F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183" y="4362380"/>
            <a:ext cx="3318234" cy="2212156"/>
          </a:xfrm>
          <a:prstGeom prst="rect">
            <a:avLst/>
          </a:prstGeom>
        </p:spPr>
      </p:pic>
    </p:spTree>
    <p:extLst>
      <p:ext uri="{BB962C8B-B14F-4D97-AF65-F5344CB8AC3E}">
        <p14:creationId xmlns:p14="http://schemas.microsoft.com/office/powerpoint/2010/main" val="136204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F59B-D0B8-43FB-9EB3-3305F9D1995B}"/>
              </a:ext>
            </a:extLst>
          </p:cNvPr>
          <p:cNvSpPr>
            <a:spLocks noGrp="1"/>
          </p:cNvSpPr>
          <p:nvPr>
            <p:ph type="title"/>
          </p:nvPr>
        </p:nvSpPr>
        <p:spPr/>
        <p:txBody>
          <a:bodyPr/>
          <a:lstStyle/>
          <a:p>
            <a:r>
              <a:rPr lang="en-US"/>
              <a:t>Fraud Case Review	</a:t>
            </a:r>
          </a:p>
        </p:txBody>
      </p:sp>
      <p:sp>
        <p:nvSpPr>
          <p:cNvPr id="3" name="Content Placeholder 2">
            <a:extLst>
              <a:ext uri="{FF2B5EF4-FFF2-40B4-BE49-F238E27FC236}">
                <a16:creationId xmlns:a16="http://schemas.microsoft.com/office/drawing/2014/main" id="{658CECB6-5A27-46DD-80B4-090FF17D5A55}"/>
              </a:ext>
            </a:extLst>
          </p:cNvPr>
          <p:cNvSpPr>
            <a:spLocks noGrp="1"/>
          </p:cNvSpPr>
          <p:nvPr>
            <p:ph idx="1"/>
          </p:nvPr>
        </p:nvSpPr>
        <p:spPr>
          <a:xfrm>
            <a:off x="1333500" y="2776301"/>
            <a:ext cx="6731000" cy="2447036"/>
          </a:xfrm>
        </p:spPr>
        <p:txBody>
          <a:bodyPr vert="horz" lIns="91440" tIns="45720" rIns="91440" bIns="45720" anchor="t">
            <a:normAutofit/>
          </a:bodyPr>
          <a:lstStyle/>
          <a:p>
            <a:pPr indent="-255905"/>
            <a:r>
              <a:rPr lang="en-US"/>
              <a:t>Social Engineering:  Payroll</a:t>
            </a:r>
          </a:p>
        </p:txBody>
      </p:sp>
      <p:pic>
        <p:nvPicPr>
          <p:cNvPr id="4" name="Picture 3">
            <a:extLst>
              <a:ext uri="{FF2B5EF4-FFF2-40B4-BE49-F238E27FC236}">
                <a16:creationId xmlns:a16="http://schemas.microsoft.com/office/drawing/2014/main" id="{5996A3BC-DB67-4176-97E7-3F77CE53F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998" y="5789838"/>
            <a:ext cx="1669002" cy="1068162"/>
          </a:xfrm>
          <a:prstGeom prst="rect">
            <a:avLst/>
          </a:prstGeom>
        </p:spPr>
      </p:pic>
    </p:spTree>
    <p:extLst>
      <p:ext uri="{BB962C8B-B14F-4D97-AF65-F5344CB8AC3E}">
        <p14:creationId xmlns:p14="http://schemas.microsoft.com/office/powerpoint/2010/main" val="1062138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a:extLst>
              <a:ext uri="{FF2B5EF4-FFF2-40B4-BE49-F238E27FC236}">
                <a16:creationId xmlns:a16="http://schemas.microsoft.com/office/drawing/2014/main" id="{CF1D84E6-638C-47B2-A3D5-D63965E64ED4}"/>
              </a:ext>
            </a:extLst>
          </p:cNvPr>
          <p:cNvSpPr>
            <a:spLocks noChangeArrowheads="1"/>
          </p:cNvSpPr>
          <p:nvPr/>
        </p:nvSpPr>
        <p:spPr bwMode="auto">
          <a:xfrm>
            <a:off x="228600" y="2081213"/>
            <a:ext cx="8382000" cy="447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64440" rIns="90000" bIns="46800"/>
          <a:lstStyle>
            <a:lvl1pPr marL="342900" indent="-342900">
              <a:lnSpc>
                <a:spcPct val="93000"/>
              </a:lnSpc>
              <a:spcBef>
                <a:spcPts val="500"/>
              </a:spcBef>
              <a:defRPr sz="2800">
                <a:solidFill>
                  <a:srgbClr val="000000"/>
                </a:solidFill>
                <a:latin typeface="Arial" charset="0"/>
                <a:ea typeface="MS Gothic" pitchFamily="49" charset="-128"/>
                <a:cs typeface="Arial" charset="0"/>
              </a:defRPr>
            </a:lvl1pPr>
            <a:lvl2pPr>
              <a:lnSpc>
                <a:spcPct val="93000"/>
              </a:lnSpc>
              <a:spcBef>
                <a:spcPts val="450"/>
              </a:spcBef>
              <a:buBlip>
                <a:blip r:embed="rId3"/>
              </a:buBlip>
              <a:defRPr sz="2400">
                <a:solidFill>
                  <a:srgbClr val="000000"/>
                </a:solidFill>
                <a:latin typeface="Arial" charset="0"/>
                <a:ea typeface="MS Gothic" pitchFamily="49" charset="-128"/>
                <a:cs typeface="Arial" charset="0"/>
              </a:defRPr>
            </a:lvl2pPr>
            <a:lvl3pPr>
              <a:lnSpc>
                <a:spcPct val="93000"/>
              </a:lnSpc>
              <a:spcBef>
                <a:spcPts val="400"/>
              </a:spcBef>
              <a:buChar char="o"/>
              <a:defRPr sz="2000">
                <a:solidFill>
                  <a:srgbClr val="000000"/>
                </a:solidFill>
                <a:latin typeface="Arial" charset="0"/>
                <a:ea typeface="MS Gothic" pitchFamily="49" charset="-128"/>
                <a:cs typeface="Arial" charset="0"/>
              </a:defRPr>
            </a:lvl3pPr>
            <a:lvl4pPr>
              <a:lnSpc>
                <a:spcPct val="93000"/>
              </a:lnSpc>
              <a:spcBef>
                <a:spcPts val="350"/>
              </a:spcBef>
              <a:defRPr sz="1400">
                <a:solidFill>
                  <a:srgbClr val="000000"/>
                </a:solidFill>
                <a:latin typeface="Arial" charset="0"/>
                <a:ea typeface="MS Gothic" pitchFamily="49" charset="-128"/>
                <a:cs typeface="Arial" charset="0"/>
              </a:defRPr>
            </a:lvl4pPr>
            <a:lvl5pPr>
              <a:lnSpc>
                <a:spcPct val="93000"/>
              </a:lnSpc>
              <a:spcBef>
                <a:spcPts val="350"/>
              </a:spcBef>
              <a:defRPr sz="1400">
                <a:solidFill>
                  <a:srgbClr val="000000"/>
                </a:solidFill>
                <a:latin typeface="Arial" charset="0"/>
                <a:ea typeface="MS Gothic" pitchFamily="49" charset="-128"/>
                <a:cs typeface="Arial" charset="0"/>
              </a:defRPr>
            </a:lvl5pPr>
            <a:lvl6pPr marL="2514600" indent="-228600" defTabSz="45720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Arial" charset="0"/>
                <a:ea typeface="MS Gothic" pitchFamily="49" charset="-128"/>
                <a:cs typeface="Arial" charset="0"/>
              </a:defRPr>
            </a:lvl6pPr>
            <a:lvl7pPr marL="2971800" indent="-228600" defTabSz="45720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Arial" charset="0"/>
                <a:ea typeface="MS Gothic" pitchFamily="49" charset="-128"/>
                <a:cs typeface="Arial" charset="0"/>
              </a:defRPr>
            </a:lvl7pPr>
            <a:lvl8pPr marL="3429000" indent="-228600" defTabSz="45720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Arial" charset="0"/>
                <a:ea typeface="MS Gothic" pitchFamily="49" charset="-128"/>
                <a:cs typeface="Arial" charset="0"/>
              </a:defRPr>
            </a:lvl8pPr>
            <a:lvl9pPr marL="3886200" indent="-228600" defTabSz="45720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Arial" charset="0"/>
                <a:ea typeface="MS Gothic" pitchFamily="49" charset="-128"/>
                <a:cs typeface="Arial" charset="0"/>
              </a:defRPr>
            </a:lvl9pPr>
          </a:lstStyle>
          <a:p>
            <a:pPr marL="0" indent="0" eaLnBrk="1" hangingPunct="1">
              <a:buClr>
                <a:srgbClr val="000000"/>
              </a:buClr>
              <a:buSzPct val="100000"/>
              <a:buFont typeface="Times New Roman" panose="02020603050405020304" pitchFamily="18" charset="0"/>
              <a:buNone/>
              <a:defRPr/>
            </a:pPr>
            <a:endParaRPr lang="en-US" sz="800"/>
          </a:p>
          <a:p>
            <a:pPr marL="171450" indent="-171450" eaLnBrk="1" hangingPunct="1">
              <a:buClr>
                <a:schemeClr val="accent3"/>
              </a:buClr>
              <a:buSzPct val="100000"/>
              <a:buFont typeface="Arial" panose="020B0604020202020204" pitchFamily="34" charset="0"/>
              <a:buChar char="•"/>
              <a:defRPr/>
            </a:pPr>
            <a:r>
              <a:rPr lang="en-US" sz="2400">
                <a:solidFill>
                  <a:schemeClr val="accent2">
                    <a:lumMod val="75000"/>
                  </a:schemeClr>
                </a:solidFill>
              </a:rPr>
              <a:t>Government was the 2</a:t>
            </a:r>
            <a:r>
              <a:rPr lang="en-US" sz="2400" baseline="30000">
                <a:solidFill>
                  <a:schemeClr val="accent2">
                    <a:lumMod val="75000"/>
                  </a:schemeClr>
                </a:solidFill>
              </a:rPr>
              <a:t>nd</a:t>
            </a:r>
            <a:r>
              <a:rPr lang="en-US" sz="2400">
                <a:solidFill>
                  <a:schemeClr val="accent2">
                    <a:lumMod val="75000"/>
                  </a:schemeClr>
                </a:solidFill>
              </a:rPr>
              <a:t>  highest industry </a:t>
            </a:r>
            <a:r>
              <a:rPr lang="en-US" sz="2400"/>
              <a:t>victimized by fraud of the 24 industries reviewed. </a:t>
            </a:r>
          </a:p>
          <a:p>
            <a:pPr marL="171450" indent="-171450" eaLnBrk="1" hangingPunct="1">
              <a:buClr>
                <a:srgbClr val="000000"/>
              </a:buClr>
              <a:buSzPct val="100000"/>
              <a:buFont typeface="Arial" panose="020B0604020202020204" pitchFamily="34" charset="0"/>
              <a:buChar char="•"/>
              <a:defRPr/>
            </a:pPr>
            <a:endParaRPr lang="en-US" sz="800"/>
          </a:p>
          <a:p>
            <a:pPr marL="171450" indent="-171450" eaLnBrk="1" hangingPunct="1">
              <a:buClr>
                <a:schemeClr val="accent3"/>
              </a:buClr>
              <a:buSzPct val="100000"/>
              <a:buFont typeface="Arial" panose="020B0604020202020204" pitchFamily="34" charset="0"/>
              <a:buChar char="•"/>
              <a:defRPr/>
            </a:pPr>
            <a:r>
              <a:rPr lang="en-US" sz="2400">
                <a:solidFill>
                  <a:schemeClr val="accent2">
                    <a:lumMod val="75000"/>
                  </a:schemeClr>
                </a:solidFill>
              </a:rPr>
              <a:t>$100,000 </a:t>
            </a:r>
            <a:r>
              <a:rPr lang="en-US" sz="2400">
                <a:solidFill>
                  <a:schemeClr val="tx1"/>
                </a:solidFill>
              </a:rPr>
              <a:t>was the</a:t>
            </a:r>
            <a:r>
              <a:rPr lang="en-US" sz="2400">
                <a:solidFill>
                  <a:srgbClr val="FF0000"/>
                </a:solidFill>
              </a:rPr>
              <a:t> </a:t>
            </a:r>
            <a:r>
              <a:rPr lang="en-US" sz="2400">
                <a:solidFill>
                  <a:schemeClr val="accent2">
                    <a:lumMod val="75000"/>
                  </a:schemeClr>
                </a:solidFill>
              </a:rPr>
              <a:t>median financial loss </a:t>
            </a:r>
            <a:r>
              <a:rPr lang="en-US" sz="2400"/>
              <a:t>in government fraud cases reviewed with 1/3 of fraud being contributed to lack of internal controls </a:t>
            </a:r>
          </a:p>
          <a:p>
            <a:pPr marL="171450" indent="-171450" eaLnBrk="1" hangingPunct="1">
              <a:buClr>
                <a:srgbClr val="000000"/>
              </a:buClr>
              <a:buSzPct val="100000"/>
              <a:buFont typeface="Arial" panose="020B0604020202020204" pitchFamily="34" charset="0"/>
              <a:buChar char="•"/>
              <a:defRPr/>
            </a:pPr>
            <a:endParaRPr lang="en-US" sz="800"/>
          </a:p>
          <a:p>
            <a:pPr marL="171450" indent="-171450" eaLnBrk="1" hangingPunct="1">
              <a:buClr>
                <a:schemeClr val="accent3"/>
              </a:buClr>
              <a:buSzPct val="100000"/>
              <a:buFont typeface="Arial" panose="020B0604020202020204" pitchFamily="34" charset="0"/>
              <a:buChar char="•"/>
              <a:defRPr/>
            </a:pPr>
            <a:r>
              <a:rPr lang="en-US" sz="2400"/>
              <a:t>The most common types of fraud schemes within Government are:</a:t>
            </a:r>
          </a:p>
          <a:p>
            <a:pPr marL="571500" lvl="1" indent="-171450" eaLnBrk="1" hangingPunct="1">
              <a:buClr>
                <a:srgbClr val="000000"/>
              </a:buClr>
              <a:buSzPct val="100000"/>
              <a:buFont typeface="Arial" panose="020B0604020202020204" pitchFamily="34" charset="0"/>
              <a:buChar char="•"/>
              <a:defRPr/>
            </a:pPr>
            <a:r>
              <a:rPr lang="en-US" sz="2000"/>
              <a:t>Corruption (48%)</a:t>
            </a:r>
          </a:p>
          <a:p>
            <a:pPr marL="571500" lvl="1" indent="-171450" eaLnBrk="1" hangingPunct="1">
              <a:buClr>
                <a:srgbClr val="000000"/>
              </a:buClr>
              <a:buSzPct val="100000"/>
              <a:buFont typeface="Arial" panose="020B0604020202020204" pitchFamily="34" charset="0"/>
              <a:buChar char="•"/>
              <a:defRPr/>
            </a:pPr>
            <a:r>
              <a:rPr lang="en-US" sz="2000"/>
              <a:t>Billing (18%)</a:t>
            </a:r>
          </a:p>
          <a:p>
            <a:pPr marL="571500" lvl="1" indent="-171450" eaLnBrk="1" hangingPunct="1">
              <a:buClr>
                <a:srgbClr val="000000"/>
              </a:buClr>
              <a:buSzPct val="100000"/>
              <a:buFont typeface="Arial" panose="020B0604020202020204" pitchFamily="34" charset="0"/>
              <a:buChar char="•"/>
              <a:defRPr/>
            </a:pPr>
            <a:r>
              <a:rPr lang="en-US" sz="2000"/>
              <a:t>Expense Reimbursements and Payroll (17%)</a:t>
            </a:r>
          </a:p>
        </p:txBody>
      </p:sp>
      <p:sp>
        <p:nvSpPr>
          <p:cNvPr id="12291" name="Rectangle 8">
            <a:extLst>
              <a:ext uri="{FF2B5EF4-FFF2-40B4-BE49-F238E27FC236}">
                <a16:creationId xmlns:a16="http://schemas.microsoft.com/office/drawing/2014/main" id="{013A7CB2-4765-44BD-B6DD-1E3536A7A115}"/>
              </a:ext>
            </a:extLst>
          </p:cNvPr>
          <p:cNvSpPr>
            <a:spLocks noChangeArrowheads="1"/>
          </p:cNvSpPr>
          <p:nvPr/>
        </p:nvSpPr>
        <p:spPr bwMode="auto">
          <a:xfrm>
            <a:off x="330200" y="6316900"/>
            <a:ext cx="624840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rgbClr val="000000"/>
              </a:buClr>
              <a:buSzPct val="100000"/>
              <a:buFont typeface="Times New Roman" panose="02020603050405020304" pitchFamily="18" charset="0"/>
              <a:buNone/>
            </a:pPr>
            <a:r>
              <a:rPr lang="en-US" altLang="en-US" sz="900">
                <a:solidFill>
                  <a:schemeClr val="bg1">
                    <a:lumMod val="65000"/>
                  </a:schemeClr>
                </a:solidFill>
              </a:rPr>
              <a:t>Resource: Association of Certified Fraud Examiners' Report to the Nation and Fraud Detection and Prevention for Accounts Payable – Rockhurst University Continuing Education Center </a:t>
            </a:r>
          </a:p>
        </p:txBody>
      </p:sp>
      <p:pic>
        <p:nvPicPr>
          <p:cNvPr id="12292" name="Picture 2">
            <a:extLst>
              <a:ext uri="{FF2B5EF4-FFF2-40B4-BE49-F238E27FC236}">
                <a16:creationId xmlns:a16="http://schemas.microsoft.com/office/drawing/2014/main" id="{886E2350-C2E7-4330-A23B-036FCF4ED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153" t="28156" r="31332" b="53349"/>
          <a:stretch>
            <a:fillRect/>
          </a:stretch>
        </p:blipFill>
        <p:spPr bwMode="auto">
          <a:xfrm>
            <a:off x="4871621" y="968891"/>
            <a:ext cx="40386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TextBox 6">
            <a:extLst>
              <a:ext uri="{FF2B5EF4-FFF2-40B4-BE49-F238E27FC236}">
                <a16:creationId xmlns:a16="http://schemas.microsoft.com/office/drawing/2014/main" id="{27F3B8CB-DCE7-44FF-9D72-FF395E9259C4}"/>
              </a:ext>
            </a:extLst>
          </p:cNvPr>
          <p:cNvSpPr txBox="1">
            <a:spLocks noChangeArrowheads="1"/>
          </p:cNvSpPr>
          <p:nvPr/>
        </p:nvSpPr>
        <p:spPr bwMode="auto">
          <a:xfrm>
            <a:off x="4752513" y="645852"/>
            <a:ext cx="4038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1600" b="1">
                <a:latin typeface="Arial Narrow" panose="020B0606020202030204" pitchFamily="34" charset="0"/>
              </a:rPr>
              <a:t>Association of Certified Fraud Examiners</a:t>
            </a:r>
          </a:p>
        </p:txBody>
      </p:sp>
      <p:sp>
        <p:nvSpPr>
          <p:cNvPr id="12294" name="Rectangle 7">
            <a:extLst>
              <a:ext uri="{FF2B5EF4-FFF2-40B4-BE49-F238E27FC236}">
                <a16:creationId xmlns:a16="http://schemas.microsoft.com/office/drawing/2014/main" id="{F00076AB-3AB5-4CC5-BA75-748FACA52363}"/>
              </a:ext>
            </a:extLst>
          </p:cNvPr>
          <p:cNvSpPr>
            <a:spLocks noGrp="1" noChangeArrowheads="1"/>
          </p:cNvSpPr>
          <p:nvPr>
            <p:ph type="title"/>
          </p:nvPr>
        </p:nvSpPr>
        <p:spPr/>
        <p:txBody>
          <a:bodyPr/>
          <a:lstStyle/>
          <a:p>
            <a:pPr indent="0" eaLnBrk="1" hangingPunct="1"/>
            <a:r>
              <a:rPr lang="en-US" altLang="en-US">
                <a:solidFill>
                  <a:srgbClr val="00B0F0"/>
                </a:solidFill>
              </a:rPr>
              <a:t> </a:t>
            </a:r>
            <a:r>
              <a:rPr lang="en-US" altLang="en-US">
                <a:solidFill>
                  <a:schemeClr val="accent6">
                    <a:lumMod val="50000"/>
                  </a:schemeClr>
                </a:solidFill>
              </a:rPr>
              <a:t>Fraud Facts</a:t>
            </a:r>
          </a:p>
        </p:txBody>
      </p:sp>
      <p:sp>
        <p:nvSpPr>
          <p:cNvPr id="4" name="Rectangle 3">
            <a:extLst>
              <a:ext uri="{FF2B5EF4-FFF2-40B4-BE49-F238E27FC236}">
                <a16:creationId xmlns:a16="http://schemas.microsoft.com/office/drawing/2014/main" id="{4C867C50-78B6-4649-ACC9-12AB6B573CA4}"/>
              </a:ext>
            </a:extLst>
          </p:cNvPr>
          <p:cNvSpPr/>
          <p:nvPr/>
        </p:nvSpPr>
        <p:spPr>
          <a:xfrm>
            <a:off x="4871621" y="1766541"/>
            <a:ext cx="4038600" cy="307975"/>
          </a:xfrm>
          <a:prstGeom prst="rect">
            <a:avLst/>
          </a:prstGeom>
          <a:solidFill>
            <a:schemeClr val="accent1">
              <a:lumMod val="20000"/>
              <a:lumOff val="80000"/>
            </a:schemeClr>
          </a:solidFill>
        </p:spPr>
        <p:txBody>
          <a:bodyPr>
            <a:spAutoFit/>
          </a:bodyPr>
          <a:lstStyle/>
          <a:p>
            <a:pPr algn="ctr">
              <a:defRPr/>
            </a:pPr>
            <a:r>
              <a:rPr lang="en-US" sz="1400" b="1">
                <a:solidFill>
                  <a:schemeClr val="accent2">
                    <a:lumMod val="75000"/>
                  </a:schemeClr>
                </a:solidFill>
              </a:rPr>
              <a:t>2020 Global Fraud Study</a:t>
            </a:r>
          </a:p>
        </p:txBody>
      </p:sp>
      <p:pic>
        <p:nvPicPr>
          <p:cNvPr id="8" name="Picture 7">
            <a:extLst>
              <a:ext uri="{FF2B5EF4-FFF2-40B4-BE49-F238E27FC236}">
                <a16:creationId xmlns:a16="http://schemas.microsoft.com/office/drawing/2014/main" id="{31E018E8-88C5-4FA5-9CB6-1769470C4D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2752" y="5801201"/>
            <a:ext cx="1651247" cy="10567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9DEB1-1800-436D-862D-F55F14357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828800"/>
            <a:ext cx="8915400" cy="4648200"/>
          </a:xfrm>
          <a:prstGeom prst="rect">
            <a:avLst/>
          </a:prstGeom>
        </p:spPr>
      </p:pic>
      <p:sp>
        <p:nvSpPr>
          <p:cNvPr id="2" name="Title 1"/>
          <p:cNvSpPr>
            <a:spLocks noGrp="1"/>
          </p:cNvSpPr>
          <p:nvPr>
            <p:ph type="title"/>
          </p:nvPr>
        </p:nvSpPr>
        <p:spPr>
          <a:xfrm>
            <a:off x="457200" y="228600"/>
            <a:ext cx="8229600" cy="1066800"/>
          </a:xfrm>
        </p:spPr>
        <p:txBody>
          <a:bodyPr/>
          <a:lstStyle/>
          <a:p>
            <a:r>
              <a:rPr lang="en-US"/>
              <a:t>It Happens…</a:t>
            </a:r>
          </a:p>
        </p:txBody>
      </p:sp>
    </p:spTree>
    <p:extLst>
      <p:ext uri="{BB962C8B-B14F-4D97-AF65-F5344CB8AC3E}">
        <p14:creationId xmlns:p14="http://schemas.microsoft.com/office/powerpoint/2010/main" val="1748139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B11F086-5464-4D36-B154-595952F0E9CB}"/>
              </a:ext>
            </a:extLst>
          </p:cNvPr>
          <p:cNvSpPr>
            <a:spLocks noGrp="1" noChangeArrowheads="1"/>
          </p:cNvSpPr>
          <p:nvPr>
            <p:ph type="title"/>
          </p:nvPr>
        </p:nvSpPr>
        <p:spPr>
          <a:xfrm>
            <a:off x="76200" y="407988"/>
            <a:ext cx="8229600" cy="1066800"/>
          </a:xfrm>
        </p:spPr>
        <p:txBody>
          <a:bodyPr/>
          <a:lstStyle/>
          <a:p>
            <a:pPr indent="-1936750" eaLnBrk="1" hangingPunct="1"/>
            <a:r>
              <a:rPr lang="en-US" altLang="en-US">
                <a:solidFill>
                  <a:srgbClr val="00B0F0"/>
                </a:solidFill>
              </a:rPr>
              <a:t> </a:t>
            </a:r>
            <a:r>
              <a:rPr lang="en-US" altLang="en-US"/>
              <a:t>The Law and Your Responsibility</a:t>
            </a:r>
          </a:p>
        </p:txBody>
      </p:sp>
      <p:sp>
        <p:nvSpPr>
          <p:cNvPr id="5" name="Rectangle 3">
            <a:extLst>
              <a:ext uri="{FF2B5EF4-FFF2-40B4-BE49-F238E27FC236}">
                <a16:creationId xmlns:a16="http://schemas.microsoft.com/office/drawing/2014/main" id="{CF37219B-ADD5-4CAD-8782-45C11783C7BF}"/>
              </a:ext>
            </a:extLst>
          </p:cNvPr>
          <p:cNvSpPr txBox="1">
            <a:spLocks noChangeArrowheads="1"/>
          </p:cNvSpPr>
          <p:nvPr/>
        </p:nvSpPr>
        <p:spPr bwMode="auto">
          <a:xfrm>
            <a:off x="361950" y="1219200"/>
            <a:ext cx="8572500" cy="414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64440" rIns="90000" bIns="46800"/>
          <a:lstStyle>
            <a:lvl1pPr marL="342900" indent="-342900" algn="l" defTabSz="457200" rtl="0" eaLnBrk="0" fontAlgn="base" hangingPunct="0">
              <a:lnSpc>
                <a:spcPct val="93000"/>
              </a:lnSpc>
              <a:spcBef>
                <a:spcPts val="5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57200" rtl="0" eaLnBrk="0" fontAlgn="base" hangingPunct="0">
              <a:lnSpc>
                <a:spcPct val="93000"/>
              </a:lnSpc>
              <a:spcBef>
                <a:spcPts val="450"/>
              </a:spcBef>
              <a:spcAft>
                <a:spcPct val="0"/>
              </a:spcAft>
              <a:buClr>
                <a:srgbClr val="000000"/>
              </a:buClr>
              <a:buSzPct val="100000"/>
              <a:buFont typeface="Times New Roman" pitchFamily="18" charset="0"/>
              <a:buBlip>
                <a:blip r:embed="rId3"/>
              </a:buBlip>
              <a:defRPr sz="2400">
                <a:solidFill>
                  <a:srgbClr val="000000"/>
                </a:solidFill>
                <a:latin typeface="+mn-lt"/>
                <a:ea typeface="+mn-ea"/>
                <a:cs typeface="+mn-cs"/>
              </a:defRPr>
            </a:lvl2pPr>
            <a:lvl3pPr marL="1143000" indent="-228600" algn="l" defTabSz="457200" rtl="0" eaLnBrk="0" fontAlgn="base" hangingPunct="0">
              <a:lnSpc>
                <a:spcPct val="93000"/>
              </a:lnSpc>
              <a:spcBef>
                <a:spcPts val="400"/>
              </a:spcBef>
              <a:spcAft>
                <a:spcPct val="0"/>
              </a:spcAft>
              <a:buClr>
                <a:srgbClr val="000000"/>
              </a:buClr>
              <a:buSzPct val="100000"/>
              <a:buChar char="o"/>
              <a:defRPr sz="2000">
                <a:solidFill>
                  <a:srgbClr val="000000"/>
                </a:solidFill>
                <a:latin typeface="+mn-lt"/>
                <a:ea typeface="+mn-ea"/>
                <a:cs typeface="+mn-cs"/>
              </a:defRPr>
            </a:lvl3pPr>
            <a:lvl4pPr marL="1600200" indent="-228600" algn="l" defTabSz="457200" rtl="0" eaLnBrk="0" fontAlgn="base" hangingPunct="0">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4pPr>
            <a:lvl5pPr marL="2057400" indent="-228600" algn="l" defTabSz="457200" rtl="0" eaLnBrk="0" fontAlgn="base" hangingPunct="0">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5pPr>
            <a:lvl6pPr marL="2514600" indent="-228600" algn="l" defTabSz="457200" rtl="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6pPr>
            <a:lvl7pPr marL="2971800" indent="-228600" algn="l" defTabSz="457200" rtl="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7pPr>
            <a:lvl8pPr marL="3429000" indent="-228600" algn="l" defTabSz="457200" rtl="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8pPr>
            <a:lvl9pPr marL="3886200" indent="-228600" algn="l" defTabSz="457200" rtl="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cs typeface="+mn-cs"/>
              </a:defRPr>
            </a:lvl9pPr>
          </a:lstStyle>
          <a:p>
            <a:pPr>
              <a:defRPr/>
            </a:pPr>
            <a:endParaRPr lang="en-US" sz="1500"/>
          </a:p>
          <a:p>
            <a:pPr>
              <a:defRPr/>
            </a:pPr>
            <a:r>
              <a:rPr lang="en-US" sz="2500"/>
              <a:t>Under Ohio law</a:t>
            </a:r>
            <a:r>
              <a:rPr lang="en-US" sz="2500" baseline="-25000"/>
              <a:t>1</a:t>
            </a:r>
            <a:r>
              <a:rPr lang="en-US" sz="2500"/>
              <a:t>:</a:t>
            </a:r>
          </a:p>
          <a:p>
            <a:pPr>
              <a:defRPr/>
            </a:pPr>
            <a:endParaRPr lang="en-US" sz="2500"/>
          </a:p>
          <a:p>
            <a:pPr marL="457200" lvl="1" indent="0">
              <a:buFont typeface="Times New Roman" pitchFamily="18" charset="0"/>
              <a:buNone/>
              <a:defRPr/>
            </a:pPr>
            <a:r>
              <a:rPr lang="en-US"/>
              <a:t>Any public </a:t>
            </a:r>
            <a:r>
              <a:rPr lang="en-US" b="1"/>
              <a:t>official</a:t>
            </a:r>
            <a:r>
              <a:rPr lang="en-US"/>
              <a:t> who </a:t>
            </a:r>
            <a:r>
              <a:rPr lang="en-US" b="1"/>
              <a:t>either authorizes </a:t>
            </a:r>
            <a:r>
              <a:rPr lang="en-US"/>
              <a:t>an illegal expenditure of public funds </a:t>
            </a:r>
            <a:r>
              <a:rPr lang="en-US" b="1"/>
              <a:t>or supervises </a:t>
            </a:r>
            <a:r>
              <a:rPr lang="en-US"/>
              <a:t>the accounts of a public office from which such </a:t>
            </a:r>
            <a:r>
              <a:rPr lang="en-US" b="1"/>
              <a:t>illegal expenditure is strictly liable </a:t>
            </a:r>
            <a:r>
              <a:rPr lang="en-US"/>
              <a:t>for the amount of the expenditure. </a:t>
            </a:r>
          </a:p>
          <a:p>
            <a:pPr marL="457200" lvl="1" indent="0">
              <a:buFont typeface="Times New Roman" pitchFamily="18" charset="0"/>
              <a:buNone/>
              <a:defRPr/>
            </a:pPr>
            <a:endParaRPr lang="en-US"/>
          </a:p>
          <a:p>
            <a:pPr marL="457200" lvl="1" indent="0">
              <a:buFont typeface="Times New Roman" pitchFamily="18" charset="0"/>
              <a:buNone/>
              <a:defRPr/>
            </a:pPr>
            <a:r>
              <a:rPr lang="en-US"/>
              <a:t>Public </a:t>
            </a:r>
            <a:r>
              <a:rPr lang="en-US" b="1"/>
              <a:t>officials</a:t>
            </a:r>
            <a:r>
              <a:rPr lang="en-US"/>
              <a:t> </a:t>
            </a:r>
            <a:r>
              <a:rPr lang="en-US" b="1"/>
              <a:t>controlling public funds </a:t>
            </a:r>
            <a:r>
              <a:rPr lang="en-US"/>
              <a:t>or property are </a:t>
            </a:r>
            <a:r>
              <a:rPr lang="en-US" b="1"/>
              <a:t>liable for the loss incurred </a:t>
            </a:r>
            <a:r>
              <a:rPr lang="en-US"/>
              <a:t>should such funds or property be fraudulently obtained by another, converted, misappropriated, lost or stolen.</a:t>
            </a:r>
            <a:endParaRPr lang="en-US" altLang="en-US" kern="0"/>
          </a:p>
        </p:txBody>
      </p:sp>
      <p:sp>
        <p:nvSpPr>
          <p:cNvPr id="28676" name="Rectangle 1">
            <a:extLst>
              <a:ext uri="{FF2B5EF4-FFF2-40B4-BE49-F238E27FC236}">
                <a16:creationId xmlns:a16="http://schemas.microsoft.com/office/drawing/2014/main" id="{E4B7B78E-5740-409A-89AA-60D00576028F}"/>
              </a:ext>
            </a:extLst>
          </p:cNvPr>
          <p:cNvSpPr>
            <a:spLocks noChangeArrowheads="1"/>
          </p:cNvSpPr>
          <p:nvPr/>
        </p:nvSpPr>
        <p:spPr bwMode="auto">
          <a:xfrm>
            <a:off x="323850" y="6019800"/>
            <a:ext cx="691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200" baseline="-25000">
                <a:solidFill>
                  <a:schemeClr val="bg1">
                    <a:lumMod val="65000"/>
                  </a:schemeClr>
                </a:solidFill>
              </a:rPr>
              <a:t>1. </a:t>
            </a:r>
            <a:r>
              <a:rPr lang="en-US" altLang="en-US" sz="1200">
                <a:solidFill>
                  <a:schemeClr val="bg1">
                    <a:lumMod val="65000"/>
                  </a:schemeClr>
                </a:solidFill>
              </a:rPr>
              <a:t>Seward v. National Surety Corp. (1929), 120 Ohio St. 47; 1980 Op. </a:t>
            </a:r>
            <a:r>
              <a:rPr lang="en-US" altLang="en-US" sz="1200" err="1">
                <a:solidFill>
                  <a:schemeClr val="bg1">
                    <a:lumMod val="65000"/>
                  </a:schemeClr>
                </a:solidFill>
              </a:rPr>
              <a:t>Att’y</a:t>
            </a:r>
            <a:r>
              <a:rPr lang="en-US" altLang="en-US" sz="1200">
                <a:solidFill>
                  <a:schemeClr val="bg1">
                    <a:lumMod val="65000"/>
                  </a:schemeClr>
                </a:solidFill>
              </a:rPr>
              <a:t> Gen. No. 80-074; Ohio Rev. Code Section 9.39; State, ex. Rel. Village of </a:t>
            </a:r>
            <a:r>
              <a:rPr lang="en-US" altLang="en-US" sz="1200" err="1">
                <a:solidFill>
                  <a:schemeClr val="bg1">
                    <a:lumMod val="65000"/>
                  </a:schemeClr>
                </a:solidFill>
              </a:rPr>
              <a:t>Linndale</a:t>
            </a:r>
            <a:r>
              <a:rPr lang="en-US" altLang="en-US" sz="1200">
                <a:solidFill>
                  <a:schemeClr val="bg1">
                    <a:lumMod val="65000"/>
                  </a:schemeClr>
                </a:solidFill>
              </a:rPr>
              <a:t> v. </a:t>
            </a:r>
            <a:r>
              <a:rPr lang="en-US" altLang="en-US" sz="1200" err="1">
                <a:solidFill>
                  <a:schemeClr val="bg1">
                    <a:lumMod val="65000"/>
                  </a:schemeClr>
                </a:solidFill>
              </a:rPr>
              <a:t>Masten</a:t>
            </a:r>
            <a:r>
              <a:rPr lang="en-US" altLang="en-US" sz="1200">
                <a:solidFill>
                  <a:schemeClr val="bg1">
                    <a:lumMod val="65000"/>
                  </a:schemeClr>
                </a:solidFill>
              </a:rPr>
              <a:t> (1985), 18 Ohio St.3d 228.</a:t>
            </a:r>
          </a:p>
        </p:txBody>
      </p:sp>
      <p:pic>
        <p:nvPicPr>
          <p:cNvPr id="6" name="Picture 5">
            <a:extLst>
              <a:ext uri="{FF2B5EF4-FFF2-40B4-BE49-F238E27FC236}">
                <a16:creationId xmlns:a16="http://schemas.microsoft.com/office/drawing/2014/main" id="{32FC006C-5248-4E05-B03A-F1A150350A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062" y="5926198"/>
            <a:ext cx="1455938" cy="931801"/>
          </a:xfrm>
          <a:prstGeom prst="rect">
            <a:avLst/>
          </a:prstGeom>
        </p:spPr>
      </p:pic>
    </p:spTree>
    <p:extLst>
      <p:ext uri="{BB962C8B-B14F-4D97-AF65-F5344CB8AC3E}">
        <p14:creationId xmlns:p14="http://schemas.microsoft.com/office/powerpoint/2010/main" val="3904042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D34C62C-488C-4E88-BE6C-50B4AC7E90DD}"/>
              </a:ext>
            </a:extLst>
          </p:cNvPr>
          <p:cNvSpPr>
            <a:spLocks noGrp="1" noChangeArrowheads="1"/>
          </p:cNvSpPr>
          <p:nvPr>
            <p:ph type="title"/>
          </p:nvPr>
        </p:nvSpPr>
        <p:spPr>
          <a:xfrm>
            <a:off x="209550" y="539866"/>
            <a:ext cx="8229600" cy="1066800"/>
          </a:xfrm>
        </p:spPr>
        <p:txBody>
          <a:bodyPr>
            <a:normAutofit/>
          </a:bodyPr>
          <a:lstStyle/>
          <a:p>
            <a:r>
              <a:rPr lang="en-US" altLang="en-US">
                <a:solidFill>
                  <a:schemeClr val="accent6">
                    <a:lumMod val="50000"/>
                  </a:schemeClr>
                </a:solidFill>
              </a:rPr>
              <a:t> Algorithms that identify anomalies</a:t>
            </a:r>
          </a:p>
        </p:txBody>
      </p:sp>
      <p:sp>
        <p:nvSpPr>
          <p:cNvPr id="4" name="Rectangle 2">
            <a:extLst>
              <a:ext uri="{FF2B5EF4-FFF2-40B4-BE49-F238E27FC236}">
                <a16:creationId xmlns:a16="http://schemas.microsoft.com/office/drawing/2014/main" id="{B2AABF87-DC63-4509-894A-333507073E3D}"/>
              </a:ext>
            </a:extLst>
          </p:cNvPr>
          <p:cNvSpPr txBox="1">
            <a:spLocks noChangeArrowheads="1"/>
          </p:cNvSpPr>
          <p:nvPr/>
        </p:nvSpPr>
        <p:spPr bwMode="auto">
          <a:xfrm>
            <a:off x="263525" y="1714971"/>
            <a:ext cx="8121650" cy="1034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6800"/>
          <a:lstStyle>
            <a:lvl1pPr marL="342900" indent="-342900" algn="l" defTabSz="457200" rtl="0" eaLnBrk="0" fontAlgn="base" hangingPunct="0">
              <a:lnSpc>
                <a:spcPct val="93000"/>
              </a:lnSpc>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lnSpc>
                <a:spcPct val="93000"/>
              </a:lnSpc>
              <a:spcBef>
                <a:spcPts val="450"/>
              </a:spcBef>
              <a:spcAft>
                <a:spcPct val="0"/>
              </a:spcAft>
              <a:buClr>
                <a:srgbClr val="000000"/>
              </a:buClr>
              <a:buSzPct val="100000"/>
              <a:buFont typeface="Times New Roman" pitchFamily="18" charset="0"/>
              <a:defRPr>
                <a:solidFill>
                  <a:srgbClr val="000000"/>
                </a:solidFill>
                <a:latin typeface="+mn-lt"/>
                <a:ea typeface="+mn-ea"/>
              </a:defRPr>
            </a:lvl2pPr>
            <a:lvl3pPr marL="1143000" indent="-228600" algn="l" defTabSz="457200" rtl="0" eaLnBrk="0" fontAlgn="base" hangingPunct="0">
              <a:lnSpc>
                <a:spcPct val="93000"/>
              </a:lnSpc>
              <a:spcBef>
                <a:spcPts val="400"/>
              </a:spcBef>
              <a:spcAft>
                <a:spcPct val="0"/>
              </a:spcAft>
              <a:buClr>
                <a:srgbClr val="000000"/>
              </a:buClr>
              <a:buSzPct val="100000"/>
              <a:buFont typeface="Times New Roman" pitchFamily="18" charset="0"/>
              <a:defRPr sz="1600">
                <a:solidFill>
                  <a:srgbClr val="000000"/>
                </a:solidFill>
                <a:latin typeface="+mn-lt"/>
                <a:ea typeface="+mn-ea"/>
              </a:defRPr>
            </a:lvl3pPr>
            <a:lvl4pPr marL="1600200" indent="-228600" algn="l" defTabSz="457200" rtl="0" eaLnBrk="0" fontAlgn="base" hangingPunct="0">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defRPr>
            </a:lvl4pPr>
            <a:lvl5pPr marL="2057400" indent="-228600" algn="l" defTabSz="457200" rtl="0" eaLnBrk="0" fontAlgn="base" hangingPunct="0">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defRPr>
            </a:lvl5pPr>
            <a:lvl6pPr marL="2514600" indent="-228600" algn="l" defTabSz="457200" rtl="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defRPr>
            </a:lvl6pPr>
            <a:lvl7pPr marL="2971800" indent="-228600" algn="l" defTabSz="457200" rtl="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defRPr>
            </a:lvl7pPr>
            <a:lvl8pPr marL="3429000" indent="-228600" algn="l" defTabSz="457200" rtl="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defRPr>
            </a:lvl8pPr>
            <a:lvl9pPr marL="3886200" indent="-228600" algn="l" defTabSz="457200" rtl="0" fontAlgn="base">
              <a:lnSpc>
                <a:spcPct val="93000"/>
              </a:lnSpc>
              <a:spcBef>
                <a:spcPts val="350"/>
              </a:spcBef>
              <a:spcAft>
                <a:spcPct val="0"/>
              </a:spcAft>
              <a:buClr>
                <a:srgbClr val="000000"/>
              </a:buClr>
              <a:buSzPct val="100000"/>
              <a:buFont typeface="Times New Roman" pitchFamily="18" charset="0"/>
              <a:defRPr sz="1400">
                <a:solidFill>
                  <a:srgbClr val="000000"/>
                </a:solidFill>
                <a:latin typeface="+mn-lt"/>
                <a:ea typeface="+mn-ea"/>
              </a:defRPr>
            </a:lvl9pPr>
          </a:lstStyle>
          <a:p>
            <a:pPr marL="457200" lvl="1" indent="0" eaLnBrk="1" hangingPunct="1">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1600" kern="0"/>
          </a:p>
          <a:p>
            <a:pPr lvl="1" eaLnBrk="1" hangingPunct="1">
              <a:buClr>
                <a:schemeClr val="accent3"/>
              </a:buClr>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1600" kern="0"/>
              <a:t>Sophisticated technology to provide visibility to your staff</a:t>
            </a:r>
          </a:p>
          <a:p>
            <a:pPr marL="457200" lvl="1" indent="0" eaLnBrk="1" hangingPunct="1">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1600" kern="0"/>
          </a:p>
          <a:p>
            <a:pPr lvl="1" eaLnBrk="1" hangingPunct="1">
              <a:buClrTx/>
              <a:buFontTx/>
              <a:buBlip>
                <a:blip r:embed="rId3"/>
              </a:buBlip>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1600" kern="0"/>
          </a:p>
          <a:p>
            <a:pPr marL="457200" lvl="1" indent="0" eaLnBrk="1" hangingPunct="1">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1200" kern="0"/>
          </a:p>
        </p:txBody>
      </p:sp>
      <p:pic>
        <p:nvPicPr>
          <p:cNvPr id="53252" name="Picture 2" descr="http://mtweb.mtsu.edu/stats/regression/level1/meanstdev/img8F.gif">
            <a:extLst>
              <a:ext uri="{FF2B5EF4-FFF2-40B4-BE49-F238E27FC236}">
                <a16:creationId xmlns:a16="http://schemas.microsoft.com/office/drawing/2014/main" id="{06B0B146-29F2-465E-8260-AC2FC748E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389" y="2849562"/>
            <a:ext cx="1371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http://www.ablongman.com/graziano6e/text_site/MATERIAL/statconcepts/variance.png">
            <a:extLst>
              <a:ext uri="{FF2B5EF4-FFF2-40B4-BE49-F238E27FC236}">
                <a16:creationId xmlns:a16="http://schemas.microsoft.com/office/drawing/2014/main" id="{8323437F-9E55-43DD-B068-5432EAF11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945" y="3219990"/>
            <a:ext cx="18573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ounded Rectangular Callout 2">
            <a:extLst>
              <a:ext uri="{FF2B5EF4-FFF2-40B4-BE49-F238E27FC236}">
                <a16:creationId xmlns:a16="http://schemas.microsoft.com/office/drawing/2014/main" id="{AAF51F01-7328-407B-B9F7-CC5F78E268C9}"/>
              </a:ext>
            </a:extLst>
          </p:cNvPr>
          <p:cNvSpPr>
            <a:spLocks noChangeArrowheads="1"/>
          </p:cNvSpPr>
          <p:nvPr/>
        </p:nvSpPr>
        <p:spPr bwMode="auto">
          <a:xfrm>
            <a:off x="6207587" y="3169113"/>
            <a:ext cx="1600200" cy="506412"/>
          </a:xfrm>
          <a:prstGeom prst="wedgeRoundRectCallout">
            <a:avLst>
              <a:gd name="adj1" fmla="val -108268"/>
              <a:gd name="adj2" fmla="val -10983"/>
              <a:gd name="adj3" fmla="val 16667"/>
            </a:avLst>
          </a:prstGeom>
          <a:solidFill>
            <a:srgbClr val="0070C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r>
              <a:rPr lang="en-US" altLang="en-US" sz="1200"/>
              <a:t>New Payroll Variance Formulas </a:t>
            </a:r>
          </a:p>
        </p:txBody>
      </p:sp>
      <p:pic>
        <p:nvPicPr>
          <p:cNvPr id="8" name="Picture 6" descr="http://www.statisticalconsultants.co.nz/blog/B42/generalised-benfords-distribution.jpg">
            <a:extLst>
              <a:ext uri="{FF2B5EF4-FFF2-40B4-BE49-F238E27FC236}">
                <a16:creationId xmlns:a16="http://schemas.microsoft.com/office/drawing/2014/main" id="{A8F0C020-3C74-46EF-BCE2-58F6CC3DA4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019" y="4434158"/>
            <a:ext cx="29432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2">
            <a:extLst>
              <a:ext uri="{FF2B5EF4-FFF2-40B4-BE49-F238E27FC236}">
                <a16:creationId xmlns:a16="http://schemas.microsoft.com/office/drawing/2014/main" id="{D578C3DD-A6DA-4BFE-8049-47DD0A677056}"/>
              </a:ext>
            </a:extLst>
          </p:cNvPr>
          <p:cNvSpPr>
            <a:spLocks noChangeArrowheads="1"/>
          </p:cNvSpPr>
          <p:nvPr/>
        </p:nvSpPr>
        <p:spPr bwMode="auto">
          <a:xfrm>
            <a:off x="1509120" y="5499895"/>
            <a:ext cx="1600200" cy="506412"/>
          </a:xfrm>
          <a:prstGeom prst="wedgeRoundRectCallout">
            <a:avLst>
              <a:gd name="adj1" fmla="val 45808"/>
              <a:gd name="adj2" fmla="val -96066"/>
              <a:gd name="adj3" fmla="val 16667"/>
            </a:avLst>
          </a:prstGeom>
          <a:solidFill>
            <a:srgbClr val="0070C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r>
              <a:rPr lang="en-US" altLang="en-US" sz="1200" err="1"/>
              <a:t>Benford’s</a:t>
            </a:r>
            <a:r>
              <a:rPr lang="en-US" altLang="en-US" sz="1200"/>
              <a:t> Law – It works</a:t>
            </a:r>
          </a:p>
        </p:txBody>
      </p:sp>
      <p:pic>
        <p:nvPicPr>
          <p:cNvPr id="11" name="Picture 10">
            <a:extLst>
              <a:ext uri="{FF2B5EF4-FFF2-40B4-BE49-F238E27FC236}">
                <a16:creationId xmlns:a16="http://schemas.microsoft.com/office/drawing/2014/main" id="{06831B23-4C57-4678-A87B-F3AC701FC7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3976" y="5744385"/>
            <a:ext cx="1740023" cy="1113615"/>
          </a:xfrm>
          <a:prstGeom prst="rect">
            <a:avLst/>
          </a:prstGeom>
        </p:spPr>
      </p:pic>
      <p:pic>
        <p:nvPicPr>
          <p:cNvPr id="3" name="Picture 2">
            <a:extLst>
              <a:ext uri="{FF2B5EF4-FFF2-40B4-BE49-F238E27FC236}">
                <a16:creationId xmlns:a16="http://schemas.microsoft.com/office/drawing/2014/main" id="{68C80553-80D5-429F-8978-17B82C791A5F}"/>
              </a:ext>
            </a:extLst>
          </p:cNvPr>
          <p:cNvPicPr>
            <a:picLocks noChangeAspect="1"/>
          </p:cNvPicPr>
          <p:nvPr/>
        </p:nvPicPr>
        <p:blipFill>
          <a:blip r:embed="rId8"/>
          <a:stretch>
            <a:fillRect/>
          </a:stretch>
        </p:blipFill>
        <p:spPr>
          <a:xfrm>
            <a:off x="4175560" y="4231078"/>
            <a:ext cx="2943225" cy="2346801"/>
          </a:xfrm>
          <a:prstGeom prst="rect">
            <a:avLst/>
          </a:prstGeom>
        </p:spPr>
      </p:pic>
    </p:spTree>
    <p:extLst>
      <p:ext uri="{BB962C8B-B14F-4D97-AF65-F5344CB8AC3E}">
        <p14:creationId xmlns:p14="http://schemas.microsoft.com/office/powerpoint/2010/main" val="4102386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4EC1-73B6-49AB-84A2-73DFC0E3E969}"/>
              </a:ext>
            </a:extLst>
          </p:cNvPr>
          <p:cNvSpPr>
            <a:spLocks noGrp="1"/>
          </p:cNvSpPr>
          <p:nvPr>
            <p:ph type="title"/>
          </p:nvPr>
        </p:nvSpPr>
        <p:spPr>
          <a:xfrm>
            <a:off x="1866900" y="1003300"/>
            <a:ext cx="8229600" cy="1066800"/>
          </a:xfrm>
        </p:spPr>
        <p:txBody>
          <a:bodyPr/>
          <a:lstStyle/>
          <a:p>
            <a:r>
              <a:rPr lang="en-US"/>
              <a:t>Continuous Monitoring</a:t>
            </a:r>
          </a:p>
        </p:txBody>
      </p:sp>
      <p:pic>
        <p:nvPicPr>
          <p:cNvPr id="2050" name="Picture 2">
            <a:extLst>
              <a:ext uri="{FF2B5EF4-FFF2-40B4-BE49-F238E27FC236}">
                <a16:creationId xmlns:a16="http://schemas.microsoft.com/office/drawing/2014/main" id="{67F13048-4500-4C1D-8259-1E788632F4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2895" y="2449867"/>
            <a:ext cx="3458210" cy="288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917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F903E-8819-4E06-AFEC-6AA74C302A2C}"/>
              </a:ext>
            </a:extLst>
          </p:cNvPr>
          <p:cNvSpPr>
            <a:spLocks noGrp="1"/>
          </p:cNvSpPr>
          <p:nvPr>
            <p:ph type="title"/>
          </p:nvPr>
        </p:nvSpPr>
        <p:spPr>
          <a:xfrm>
            <a:off x="532614" y="756502"/>
            <a:ext cx="8229600" cy="1066800"/>
          </a:xfrm>
        </p:spPr>
        <p:txBody>
          <a:bodyPr>
            <a:normAutofit fontScale="90000"/>
          </a:bodyPr>
          <a:lstStyle/>
          <a:p>
            <a:r>
              <a:rPr lang="en-US"/>
              <a:t>Compliance in the Government Sector?</a:t>
            </a:r>
          </a:p>
        </p:txBody>
      </p:sp>
      <p:pic>
        <p:nvPicPr>
          <p:cNvPr id="1026" name="Picture 2" descr="Government Regulation Compliance for Email, Social &amp;amp; More | Micro Focus Blog">
            <a:extLst>
              <a:ext uri="{FF2B5EF4-FFF2-40B4-BE49-F238E27FC236}">
                <a16:creationId xmlns:a16="http://schemas.microsoft.com/office/drawing/2014/main" id="{B8840B13-BA90-4E81-8F5A-9F76F1C9D6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5" y="1823302"/>
            <a:ext cx="9160145" cy="503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1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915"/>
            <a:ext cx="8229600" cy="1066800"/>
          </a:xfrm>
        </p:spPr>
        <p:txBody>
          <a:bodyPr/>
          <a:lstStyle/>
          <a:p>
            <a:r>
              <a:rPr lang="en-US"/>
              <a:t>Introduction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3759123"/>
              </p:ext>
            </p:extLst>
          </p:nvPr>
        </p:nvGraphicFramePr>
        <p:xfrm>
          <a:off x="594803" y="2183907"/>
          <a:ext cx="7403977" cy="4445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781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9A14D51-0722-43ED-90D0-CFD79CB685F1}"/>
              </a:ext>
            </a:extLst>
          </p:cNvPr>
          <p:cNvSpPr>
            <a:spLocks noGrp="1" noChangeArrowheads="1"/>
          </p:cNvSpPr>
          <p:nvPr>
            <p:ph type="title"/>
          </p:nvPr>
        </p:nvSpPr>
        <p:spPr>
          <a:xfrm>
            <a:off x="514161" y="680877"/>
            <a:ext cx="8439150" cy="685800"/>
          </a:xfrm>
        </p:spPr>
        <p:txBody>
          <a:bodyPr>
            <a:normAutofit fontScale="90000"/>
          </a:bodyPr>
          <a:lstStyle/>
          <a:p>
            <a:pPr indent="-1936750" eaLnBrk="1" hangingPunct="1"/>
            <a:r>
              <a:rPr lang="en-US" altLang="en-US">
                <a:solidFill>
                  <a:srgbClr val="00B0F0"/>
                </a:solidFill>
              </a:rPr>
              <a:t> </a:t>
            </a:r>
            <a:r>
              <a:rPr lang="en-US" altLang="en-US">
                <a:solidFill>
                  <a:schemeClr val="accent6">
                    <a:lumMod val="50000"/>
                  </a:schemeClr>
                </a:solidFill>
              </a:rPr>
              <a:t>The Law and Your Responsibility</a:t>
            </a:r>
          </a:p>
        </p:txBody>
      </p:sp>
      <p:sp>
        <p:nvSpPr>
          <p:cNvPr id="13" name="Rectangle 3">
            <a:extLst>
              <a:ext uri="{FF2B5EF4-FFF2-40B4-BE49-F238E27FC236}">
                <a16:creationId xmlns:a16="http://schemas.microsoft.com/office/drawing/2014/main" id="{3F3764D5-1FB5-406B-8241-8C7986EB5DC1}"/>
              </a:ext>
            </a:extLst>
          </p:cNvPr>
          <p:cNvSpPr txBox="1">
            <a:spLocks noChangeArrowheads="1"/>
          </p:cNvSpPr>
          <p:nvPr/>
        </p:nvSpPr>
        <p:spPr bwMode="auto">
          <a:xfrm>
            <a:off x="1339653" y="1522670"/>
            <a:ext cx="8286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64440" rIns="90000" bIns="46800"/>
          <a:lstStyle>
            <a:lvl1pPr marL="342900" indent="-342900">
              <a:lnSpc>
                <a:spcPct val="93000"/>
              </a:lnSpc>
              <a:spcBef>
                <a:spcPts val="5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a:lnSpc>
                <a:spcPct val="93000"/>
              </a:lnSpc>
              <a:spcBef>
                <a:spcPts val="450"/>
              </a:spcBef>
              <a:buClr>
                <a:srgbClr val="000000"/>
              </a:buClr>
              <a:buSzPct val="100000"/>
              <a:buFont typeface="Times New Roman" panose="02020603050405020304" pitchFamily="18" charset="0"/>
              <a:buBlip>
                <a:blip r:embed="rId3"/>
              </a:buBlip>
              <a:defRPr sz="2400">
                <a:solidFill>
                  <a:srgbClr val="000000"/>
                </a:solidFill>
                <a:latin typeface="Arial" panose="020B0604020202020204" pitchFamily="34" charset="0"/>
                <a:ea typeface="MS Gothic" panose="020B0609070205080204" pitchFamily="49" charset="-128"/>
                <a:cs typeface="Arial" panose="020B0604020202020204" pitchFamily="34" charset="0"/>
              </a:defRPr>
            </a:lvl2pPr>
            <a:lvl3pPr>
              <a:lnSpc>
                <a:spcPct val="93000"/>
              </a:lnSpc>
              <a:spcBef>
                <a:spcPts val="400"/>
              </a:spcBef>
              <a:buClr>
                <a:srgbClr val="000000"/>
              </a:buClr>
              <a:buSzPct val="100000"/>
              <a:buChar char="o"/>
              <a:defRPr sz="2000">
                <a:solidFill>
                  <a:srgbClr val="000000"/>
                </a:solidFill>
                <a:latin typeface="Arial" panose="020B0604020202020204" pitchFamily="34" charset="0"/>
                <a:ea typeface="MS Gothic" panose="020B0609070205080204" pitchFamily="49" charset="-128"/>
                <a:cs typeface="Arial" panose="020B0604020202020204" pitchFamily="34" charset="0"/>
              </a:defRPr>
            </a:lvl3pPr>
            <a:lvl4pPr>
              <a:lnSpc>
                <a:spcPct val="93000"/>
              </a:lnSpc>
              <a:spcBef>
                <a:spcPts val="350"/>
              </a:spcBef>
              <a:buClr>
                <a:srgbClr val="000000"/>
              </a:buClr>
              <a:buSzPct val="100000"/>
              <a:buFont typeface="Times New Roman" panose="02020603050405020304" pitchFamily="18" charset="0"/>
              <a:defRPr sz="1400">
                <a:solidFill>
                  <a:srgbClr val="000000"/>
                </a:solidFill>
                <a:latin typeface="Arial" panose="020B0604020202020204" pitchFamily="34" charset="0"/>
                <a:ea typeface="MS Gothic" panose="020B0609070205080204" pitchFamily="49" charset="-128"/>
                <a:cs typeface="Arial" panose="020B0604020202020204" pitchFamily="34" charset="0"/>
              </a:defRPr>
            </a:lvl4pPr>
            <a:lvl5pPr>
              <a:lnSpc>
                <a:spcPct val="93000"/>
              </a:lnSpc>
              <a:spcBef>
                <a:spcPts val="350"/>
              </a:spcBef>
              <a:buClr>
                <a:srgbClr val="000000"/>
              </a:buClr>
              <a:buSzPct val="100000"/>
              <a:buFont typeface="Times New Roman" panose="02020603050405020304" pitchFamily="18" charset="0"/>
              <a:defRPr sz="1400">
                <a:solidFill>
                  <a:srgbClr val="000000"/>
                </a:solidFill>
                <a:latin typeface="Arial" panose="020B0604020202020204" pitchFamily="34" charset="0"/>
                <a:ea typeface="MS Gothic" panose="020B0609070205080204" pitchFamily="49" charset="-128"/>
                <a:cs typeface="Arial" panose="020B0604020202020204" pitchFamily="34" charset="0"/>
              </a:defRPr>
            </a:lvl5pPr>
            <a:lvl6pPr marL="2514600" indent="-228600" defTabSz="457200" eaLnBrk="0" fontAlgn="base" hangingPunct="0">
              <a:lnSpc>
                <a:spcPct val="93000"/>
              </a:lnSpc>
              <a:spcBef>
                <a:spcPts val="35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S Gothic" panose="020B0609070205080204" pitchFamily="49" charset="-128"/>
                <a:cs typeface="Arial" panose="020B0604020202020204" pitchFamily="34" charset="0"/>
              </a:defRPr>
            </a:lvl6pPr>
            <a:lvl7pPr marL="2971800" indent="-228600" defTabSz="457200" eaLnBrk="0" fontAlgn="base" hangingPunct="0">
              <a:lnSpc>
                <a:spcPct val="93000"/>
              </a:lnSpc>
              <a:spcBef>
                <a:spcPts val="35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S Gothic" panose="020B0609070205080204" pitchFamily="49" charset="-128"/>
                <a:cs typeface="Arial" panose="020B0604020202020204" pitchFamily="34" charset="0"/>
              </a:defRPr>
            </a:lvl7pPr>
            <a:lvl8pPr marL="3429000" indent="-228600" defTabSz="457200" eaLnBrk="0" fontAlgn="base" hangingPunct="0">
              <a:lnSpc>
                <a:spcPct val="93000"/>
              </a:lnSpc>
              <a:spcBef>
                <a:spcPts val="35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S Gothic" panose="020B0609070205080204" pitchFamily="49" charset="-128"/>
                <a:cs typeface="Arial" panose="020B0604020202020204" pitchFamily="34" charset="0"/>
              </a:defRPr>
            </a:lvl8pPr>
            <a:lvl9pPr marL="3886200" indent="-228600" defTabSz="457200" eaLnBrk="0" fontAlgn="base" hangingPunct="0">
              <a:lnSpc>
                <a:spcPct val="93000"/>
              </a:lnSpc>
              <a:spcBef>
                <a:spcPts val="350"/>
              </a:spcBef>
              <a:spcAft>
                <a:spcPct val="0"/>
              </a:spcAft>
              <a:buClr>
                <a:srgbClr val="000000"/>
              </a:buClr>
              <a:buSzPct val="100000"/>
              <a:buFont typeface="Times New Roman" panose="02020603050405020304" pitchFamily="18" charset="0"/>
              <a:defRPr sz="1400">
                <a:solidFill>
                  <a:srgbClr val="000000"/>
                </a:solidFill>
                <a:latin typeface="Arial" panose="020B0604020202020204" pitchFamily="34" charset="0"/>
                <a:ea typeface="MS Gothic" panose="020B0609070205080204" pitchFamily="49" charset="-128"/>
                <a:cs typeface="Arial" panose="020B0604020202020204" pitchFamily="34" charset="0"/>
              </a:defRPr>
            </a:lvl9pPr>
          </a:lstStyle>
          <a:p>
            <a:r>
              <a:rPr lang="en-US" altLang="en-US" sz="2500"/>
              <a:t>              Under State and Federal law:</a:t>
            </a:r>
          </a:p>
          <a:p>
            <a:endParaRPr lang="en-US" altLang="en-US" sz="2500"/>
          </a:p>
          <a:p>
            <a:endParaRPr lang="en-US" altLang="en-US" sz="2500"/>
          </a:p>
          <a:p>
            <a:r>
              <a:rPr lang="en-US" altLang="en-US" sz="2500"/>
              <a:t>            </a:t>
            </a:r>
          </a:p>
          <a:p>
            <a:endParaRPr lang="en-US" altLang="en-US" sz="2500"/>
          </a:p>
        </p:txBody>
      </p:sp>
      <p:grpSp>
        <p:nvGrpSpPr>
          <p:cNvPr id="5" name="Group 4">
            <a:extLst>
              <a:ext uri="{FF2B5EF4-FFF2-40B4-BE49-F238E27FC236}">
                <a16:creationId xmlns:a16="http://schemas.microsoft.com/office/drawing/2014/main" id="{AB85CF77-CB56-4C62-95DE-538FCC4E4F8E}"/>
              </a:ext>
            </a:extLst>
          </p:cNvPr>
          <p:cNvGrpSpPr/>
          <p:nvPr/>
        </p:nvGrpSpPr>
        <p:grpSpPr>
          <a:xfrm>
            <a:off x="281155" y="2099401"/>
            <a:ext cx="4572000" cy="4518886"/>
            <a:chOff x="254453" y="1885217"/>
            <a:chExt cx="4572000" cy="4518886"/>
          </a:xfrm>
        </p:grpSpPr>
        <p:grpSp>
          <p:nvGrpSpPr>
            <p:cNvPr id="20" name="Group 19">
              <a:extLst>
                <a:ext uri="{FF2B5EF4-FFF2-40B4-BE49-F238E27FC236}">
                  <a16:creationId xmlns:a16="http://schemas.microsoft.com/office/drawing/2014/main" id="{66A15791-C855-43F4-B593-CD0501DA2FAF}"/>
                </a:ext>
              </a:extLst>
            </p:cNvPr>
            <p:cNvGrpSpPr/>
            <p:nvPr/>
          </p:nvGrpSpPr>
          <p:grpSpPr>
            <a:xfrm>
              <a:off x="254453" y="1885217"/>
              <a:ext cx="4572000" cy="4518886"/>
              <a:chOff x="1431500" y="1871046"/>
              <a:chExt cx="4572000" cy="4518886"/>
            </a:xfrm>
          </p:grpSpPr>
          <p:grpSp>
            <p:nvGrpSpPr>
              <p:cNvPr id="21" name="Group 20">
                <a:extLst>
                  <a:ext uri="{FF2B5EF4-FFF2-40B4-BE49-F238E27FC236}">
                    <a16:creationId xmlns:a16="http://schemas.microsoft.com/office/drawing/2014/main" id="{DC68B2CA-2336-40D5-8020-9EAC911CCC41}"/>
                  </a:ext>
                </a:extLst>
              </p:cNvPr>
              <p:cNvGrpSpPr/>
              <p:nvPr/>
            </p:nvGrpSpPr>
            <p:grpSpPr>
              <a:xfrm>
                <a:off x="1431500" y="1871046"/>
                <a:ext cx="4572000" cy="3734822"/>
                <a:chOff x="1431500" y="1871046"/>
                <a:chExt cx="4572000" cy="3762692"/>
              </a:xfrm>
            </p:grpSpPr>
            <p:grpSp>
              <p:nvGrpSpPr>
                <p:cNvPr id="23" name="Group 9">
                  <a:extLst>
                    <a:ext uri="{FF2B5EF4-FFF2-40B4-BE49-F238E27FC236}">
                      <a16:creationId xmlns:a16="http://schemas.microsoft.com/office/drawing/2014/main" id="{BE2B5F29-6B36-4FD1-9F00-80B8F9A461EB}"/>
                    </a:ext>
                  </a:extLst>
                </p:cNvPr>
                <p:cNvGrpSpPr>
                  <a:grpSpLocks/>
                </p:cNvGrpSpPr>
                <p:nvPr/>
              </p:nvGrpSpPr>
              <p:grpSpPr bwMode="auto">
                <a:xfrm>
                  <a:off x="1431500" y="1871046"/>
                  <a:ext cx="4572000" cy="3214374"/>
                  <a:chOff x="-304800" y="1274311"/>
                  <a:chExt cx="4572000" cy="3214240"/>
                </a:xfrm>
              </p:grpSpPr>
              <p:sp>
                <p:nvSpPr>
                  <p:cNvPr id="25" name="Rectangle 4">
                    <a:extLst>
                      <a:ext uri="{FF2B5EF4-FFF2-40B4-BE49-F238E27FC236}">
                        <a16:creationId xmlns:a16="http://schemas.microsoft.com/office/drawing/2014/main" id="{F7DE2D00-C483-44B8-A434-A344E74159AD}"/>
                      </a:ext>
                    </a:extLst>
                  </p:cNvPr>
                  <p:cNvSpPr>
                    <a:spLocks noChangeArrowheads="1"/>
                  </p:cNvSpPr>
                  <p:nvPr/>
                </p:nvSpPr>
                <p:spPr bwMode="auto">
                  <a:xfrm>
                    <a:off x="457142" y="3961449"/>
                    <a:ext cx="2933816" cy="5271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600" b="1" i="1">
                        <a:solidFill>
                          <a:schemeClr val="tx1"/>
                        </a:solidFill>
                      </a:rPr>
                      <a:t>Ohio Findings  for Recovery</a:t>
                    </a:r>
                  </a:p>
                  <a:p>
                    <a:pPr algn="ctr"/>
                    <a:r>
                      <a:rPr lang="en-US" altLang="en-US" sz="1200" u="sng">
                        <a:solidFill>
                          <a:schemeClr val="tx1"/>
                        </a:solidFill>
                      </a:rPr>
                      <a:t>ORC 9.24</a:t>
                    </a:r>
                  </a:p>
                </p:txBody>
              </p:sp>
              <p:sp>
                <p:nvSpPr>
                  <p:cNvPr id="26" name="Rectangle 6">
                    <a:extLst>
                      <a:ext uri="{FF2B5EF4-FFF2-40B4-BE49-F238E27FC236}">
                        <a16:creationId xmlns:a16="http://schemas.microsoft.com/office/drawing/2014/main" id="{5A135DC5-92DA-4FDE-9CCB-F942DD42A200}"/>
                      </a:ext>
                    </a:extLst>
                  </p:cNvPr>
                  <p:cNvSpPr>
                    <a:spLocks noChangeArrowheads="1"/>
                  </p:cNvSpPr>
                  <p:nvPr/>
                </p:nvSpPr>
                <p:spPr bwMode="auto">
                  <a:xfrm>
                    <a:off x="-304800" y="2454695"/>
                    <a:ext cx="4572000" cy="11472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i="1">
                        <a:solidFill>
                          <a:schemeClr val="tx1"/>
                        </a:solidFill>
                      </a:rPr>
                      <a:t>Federal  Excluded Parties List System/ SAM.gov</a:t>
                    </a:r>
                  </a:p>
                  <a:p>
                    <a:pPr algn="ctr">
                      <a:spcBef>
                        <a:spcPct val="50000"/>
                      </a:spcBef>
                    </a:pPr>
                    <a:r>
                      <a:rPr lang="en-US" altLang="en-US" sz="1200" u="sng">
                        <a:solidFill>
                          <a:schemeClr val="tx1"/>
                        </a:solidFill>
                      </a:rPr>
                      <a:t>EO 12549 &amp; 12689</a:t>
                    </a:r>
                  </a:p>
                  <a:p>
                    <a:pPr algn="ctr">
                      <a:spcBef>
                        <a:spcPct val="50000"/>
                      </a:spcBef>
                    </a:pPr>
                    <a:r>
                      <a:rPr lang="en-US" altLang="en-US" sz="1200" u="sng">
                        <a:solidFill>
                          <a:schemeClr val="tx1"/>
                        </a:solidFill>
                      </a:rPr>
                      <a:t>FR66533</a:t>
                    </a:r>
                  </a:p>
                </p:txBody>
              </p:sp>
              <p:pic>
                <p:nvPicPr>
                  <p:cNvPr id="27" name="Picture 4">
                    <a:extLst>
                      <a:ext uri="{FF2B5EF4-FFF2-40B4-BE49-F238E27FC236}">
                        <a16:creationId xmlns:a16="http://schemas.microsoft.com/office/drawing/2014/main" id="{0562FA49-12BD-49EB-AF80-6EB19C1F75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848" y="1274311"/>
                    <a:ext cx="18399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4">
                  <a:extLst>
                    <a:ext uri="{FF2B5EF4-FFF2-40B4-BE49-F238E27FC236}">
                      <a16:creationId xmlns:a16="http://schemas.microsoft.com/office/drawing/2014/main" id="{A0A6E901-D444-4B0B-AB7A-F49539E1C319}"/>
                    </a:ext>
                  </a:extLst>
                </p:cNvPr>
                <p:cNvSpPr>
                  <a:spLocks noChangeArrowheads="1"/>
                </p:cNvSpPr>
                <p:nvPr/>
              </p:nvSpPr>
              <p:spPr bwMode="auto">
                <a:xfrm>
                  <a:off x="2489998" y="5106614"/>
                  <a:ext cx="2340704" cy="5271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600" b="1" i="1">
                      <a:solidFill>
                        <a:schemeClr val="tx1"/>
                      </a:solidFill>
                    </a:rPr>
                    <a:t>Ohio Business Filings</a:t>
                  </a:r>
                </a:p>
                <a:p>
                  <a:pPr algn="ctr"/>
                  <a:r>
                    <a:rPr lang="en-US" sz="1200" u="sng">
                      <a:solidFill>
                        <a:schemeClr val="tx1"/>
                      </a:solidFill>
                    </a:rPr>
                    <a:t>ORC 1703.04</a:t>
                  </a:r>
                </a:p>
              </p:txBody>
            </p:sp>
          </p:grpSp>
          <p:sp>
            <p:nvSpPr>
              <p:cNvPr id="22" name="Rectangle 4">
                <a:extLst>
                  <a:ext uri="{FF2B5EF4-FFF2-40B4-BE49-F238E27FC236}">
                    <a16:creationId xmlns:a16="http://schemas.microsoft.com/office/drawing/2014/main" id="{DDB43078-85CB-47DB-9177-D153DE476C3B}"/>
                  </a:ext>
                </a:extLst>
              </p:cNvPr>
              <p:cNvSpPr>
                <a:spLocks noChangeArrowheads="1"/>
              </p:cNvSpPr>
              <p:nvPr/>
            </p:nvSpPr>
            <p:spPr bwMode="auto">
              <a:xfrm>
                <a:off x="2565582" y="5682046"/>
                <a:ext cx="2303836" cy="7078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600" b="1" i="1">
                    <a:solidFill>
                      <a:schemeClr val="tx1"/>
                    </a:solidFill>
                  </a:rPr>
                  <a:t>Debarred Contractors</a:t>
                </a:r>
              </a:p>
              <a:p>
                <a:pPr algn="ctr"/>
                <a:r>
                  <a:rPr lang="en-US" altLang="en-US" sz="1200" u="sng">
                    <a:solidFill>
                      <a:schemeClr val="tx1"/>
                    </a:solidFill>
                  </a:rPr>
                  <a:t>ORC 4115.133</a:t>
                </a:r>
              </a:p>
              <a:p>
                <a:pPr algn="ctr"/>
                <a:r>
                  <a:rPr lang="en-US" sz="1200" u="sng">
                    <a:solidFill>
                      <a:schemeClr val="tx1"/>
                    </a:solidFill>
                  </a:rPr>
                  <a:t>ORC 153.02</a:t>
                </a:r>
              </a:p>
            </p:txBody>
          </p:sp>
        </p:grpSp>
        <p:sp>
          <p:nvSpPr>
            <p:cNvPr id="4" name="TextBox 3">
              <a:extLst>
                <a:ext uri="{FF2B5EF4-FFF2-40B4-BE49-F238E27FC236}">
                  <a16:creationId xmlns:a16="http://schemas.microsoft.com/office/drawing/2014/main" id="{A7C6A826-6E73-4B77-B81F-EF148DE96A6A}"/>
                </a:ext>
              </a:extLst>
            </p:cNvPr>
            <p:cNvSpPr txBox="1"/>
            <p:nvPr/>
          </p:nvSpPr>
          <p:spPr>
            <a:xfrm>
              <a:off x="2071499" y="2413112"/>
              <a:ext cx="1031116" cy="369332"/>
            </a:xfrm>
            <a:prstGeom prst="rect">
              <a:avLst/>
            </a:prstGeom>
            <a:noFill/>
          </p:spPr>
          <p:txBody>
            <a:bodyPr wrap="none" rtlCol="0">
              <a:spAutoFit/>
            </a:bodyPr>
            <a:lstStyle/>
            <a:p>
              <a:r>
                <a:rPr lang="en-US">
                  <a:solidFill>
                    <a:schemeClr val="tx1"/>
                  </a:solidFill>
                </a:rPr>
                <a:t>Vendors</a:t>
              </a:r>
            </a:p>
          </p:txBody>
        </p:sp>
      </p:grpSp>
      <p:grpSp>
        <p:nvGrpSpPr>
          <p:cNvPr id="6" name="Group 5">
            <a:extLst>
              <a:ext uri="{FF2B5EF4-FFF2-40B4-BE49-F238E27FC236}">
                <a16:creationId xmlns:a16="http://schemas.microsoft.com/office/drawing/2014/main" id="{71DCB1A4-0943-4B3F-BC65-F969A7495EC8}"/>
              </a:ext>
            </a:extLst>
          </p:cNvPr>
          <p:cNvGrpSpPr/>
          <p:nvPr/>
        </p:nvGrpSpPr>
        <p:grpSpPr>
          <a:xfrm>
            <a:off x="4381311" y="2149359"/>
            <a:ext cx="4572000" cy="3398513"/>
            <a:chOff x="4038600" y="1942426"/>
            <a:chExt cx="4572000" cy="3398513"/>
          </a:xfrm>
        </p:grpSpPr>
        <p:grpSp>
          <p:nvGrpSpPr>
            <p:cNvPr id="3" name="Group 2">
              <a:extLst>
                <a:ext uri="{FF2B5EF4-FFF2-40B4-BE49-F238E27FC236}">
                  <a16:creationId xmlns:a16="http://schemas.microsoft.com/office/drawing/2014/main" id="{A9AF732B-017F-4D9E-BED1-3CA870732CC4}"/>
                </a:ext>
              </a:extLst>
            </p:cNvPr>
            <p:cNvGrpSpPr/>
            <p:nvPr/>
          </p:nvGrpSpPr>
          <p:grpSpPr>
            <a:xfrm>
              <a:off x="4038600" y="1942426"/>
              <a:ext cx="4572000" cy="3398513"/>
              <a:chOff x="4925421" y="1844045"/>
              <a:chExt cx="4572000" cy="3398513"/>
            </a:xfrm>
          </p:grpSpPr>
          <p:grpSp>
            <p:nvGrpSpPr>
              <p:cNvPr id="14" name="Group 3">
                <a:extLst>
                  <a:ext uri="{FF2B5EF4-FFF2-40B4-BE49-F238E27FC236}">
                    <a16:creationId xmlns:a16="http://schemas.microsoft.com/office/drawing/2014/main" id="{89FFCAFB-92F4-43C5-AF82-063E3130027D}"/>
                  </a:ext>
                </a:extLst>
              </p:cNvPr>
              <p:cNvGrpSpPr>
                <a:grpSpLocks/>
              </p:cNvGrpSpPr>
              <p:nvPr/>
            </p:nvGrpSpPr>
            <p:grpSpPr bwMode="auto">
              <a:xfrm>
                <a:off x="4925421" y="1844045"/>
                <a:ext cx="4572000" cy="2880356"/>
                <a:chOff x="4991100" y="1427162"/>
                <a:chExt cx="4572000" cy="3355674"/>
              </a:xfrm>
            </p:grpSpPr>
            <p:sp>
              <p:nvSpPr>
                <p:cNvPr id="15" name="Rectangle 6">
                  <a:extLst>
                    <a:ext uri="{FF2B5EF4-FFF2-40B4-BE49-F238E27FC236}">
                      <a16:creationId xmlns:a16="http://schemas.microsoft.com/office/drawing/2014/main" id="{172BB546-FF2C-4831-A7F4-DFF6B4E4F5B0}"/>
                    </a:ext>
                  </a:extLst>
                </p:cNvPr>
                <p:cNvSpPr>
                  <a:spLocks noChangeArrowheads="1"/>
                </p:cNvSpPr>
                <p:nvPr/>
              </p:nvSpPr>
              <p:spPr bwMode="auto">
                <a:xfrm>
                  <a:off x="4991100" y="2800718"/>
                  <a:ext cx="4572000" cy="6156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i="1">
                      <a:solidFill>
                        <a:schemeClr val="tx1"/>
                      </a:solidFill>
                    </a:rPr>
                    <a:t>New Hire Reporting Law</a:t>
                  </a:r>
                </a:p>
                <a:p>
                  <a:pPr algn="ctr">
                    <a:spcBef>
                      <a:spcPct val="50000"/>
                    </a:spcBef>
                  </a:pPr>
                  <a:r>
                    <a:rPr lang="en-US" altLang="en-US" sz="1200" u="sng">
                      <a:solidFill>
                        <a:schemeClr val="tx1"/>
                      </a:solidFill>
                    </a:rPr>
                    <a:t>Ohio Revised Statute 3121.89-3121.891</a:t>
                  </a:r>
                </a:p>
              </p:txBody>
            </p:sp>
            <p:sp>
              <p:nvSpPr>
                <p:cNvPr id="16" name="Rectangle 4">
                  <a:extLst>
                    <a:ext uri="{FF2B5EF4-FFF2-40B4-BE49-F238E27FC236}">
                      <a16:creationId xmlns:a16="http://schemas.microsoft.com/office/drawing/2014/main" id="{D31FAC90-403A-4ACA-AA2E-9B18D3084412}"/>
                    </a:ext>
                  </a:extLst>
                </p:cNvPr>
                <p:cNvSpPr>
                  <a:spLocks noChangeArrowheads="1"/>
                </p:cNvSpPr>
                <p:nvPr/>
              </p:nvSpPr>
              <p:spPr bwMode="auto">
                <a:xfrm>
                  <a:off x="6154398" y="3651259"/>
                  <a:ext cx="21637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600" b="1" i="1">
                      <a:solidFill>
                        <a:schemeClr val="tx1"/>
                      </a:solidFill>
                    </a:rPr>
                    <a:t>Background Checks</a:t>
                  </a:r>
                </a:p>
              </p:txBody>
            </p:sp>
            <p:sp>
              <p:nvSpPr>
                <p:cNvPr id="17" name="Rectangle 4">
                  <a:extLst>
                    <a:ext uri="{FF2B5EF4-FFF2-40B4-BE49-F238E27FC236}">
                      <a16:creationId xmlns:a16="http://schemas.microsoft.com/office/drawing/2014/main" id="{368CFCB8-3553-424D-BF4D-F741F81FC6F6}"/>
                    </a:ext>
                  </a:extLst>
                </p:cNvPr>
                <p:cNvSpPr>
                  <a:spLocks noChangeArrowheads="1"/>
                </p:cNvSpPr>
                <p:nvPr/>
              </p:nvSpPr>
              <p:spPr bwMode="auto">
                <a:xfrm>
                  <a:off x="5550353" y="4198636"/>
                  <a:ext cx="3254375" cy="584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600" b="1" i="1">
                      <a:solidFill>
                        <a:schemeClr val="tx1"/>
                      </a:solidFill>
                    </a:rPr>
                    <a:t>Establish and Maintain Correct </a:t>
                  </a:r>
                </a:p>
                <a:p>
                  <a:pPr algn="ctr"/>
                  <a:r>
                    <a:rPr lang="en-US" altLang="en-US" sz="1600" b="1" i="1">
                      <a:solidFill>
                        <a:schemeClr val="tx1"/>
                      </a:solidFill>
                    </a:rPr>
                    <a:t>Tax District</a:t>
                  </a:r>
                  <a:endParaRPr lang="en-US" altLang="en-US" sz="1600" u="sng">
                    <a:solidFill>
                      <a:schemeClr val="tx1"/>
                    </a:solidFill>
                  </a:endParaRPr>
                </a:p>
              </p:txBody>
            </p:sp>
            <p:pic>
              <p:nvPicPr>
                <p:cNvPr id="18" name="Picture 2">
                  <a:extLst>
                    <a:ext uri="{FF2B5EF4-FFF2-40B4-BE49-F238E27FC236}">
                      <a16:creationId xmlns:a16="http://schemas.microsoft.com/office/drawing/2014/main" id="{9FDEF6A4-D7EE-413D-BA75-9578BFF511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1" y="1427162"/>
                  <a:ext cx="1818620" cy="5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D7CFFA75-1266-4B3F-AF86-520C19F22B1D}"/>
                  </a:ext>
                </a:extLst>
              </p:cNvPr>
              <p:cNvSpPr/>
              <p:nvPr/>
            </p:nvSpPr>
            <p:spPr>
              <a:xfrm>
                <a:off x="7078234" y="4904004"/>
                <a:ext cx="184731" cy="338554"/>
              </a:xfrm>
              <a:prstGeom prst="rect">
                <a:avLst/>
              </a:prstGeom>
            </p:spPr>
            <p:txBody>
              <a:bodyPr wrap="none">
                <a:spAutoFit/>
              </a:bodyPr>
              <a:lstStyle/>
              <a:p>
                <a:pPr algn="ctr"/>
                <a:endParaRPr lang="en-US" altLang="en-US" sz="1600" u="sng">
                  <a:solidFill>
                    <a:schemeClr val="tx1"/>
                  </a:solidFill>
                </a:endParaRPr>
              </a:p>
            </p:txBody>
          </p:sp>
        </p:grpSp>
        <p:sp>
          <p:nvSpPr>
            <p:cNvPr id="31" name="TextBox 30">
              <a:extLst>
                <a:ext uri="{FF2B5EF4-FFF2-40B4-BE49-F238E27FC236}">
                  <a16:creationId xmlns:a16="http://schemas.microsoft.com/office/drawing/2014/main" id="{7EC22F04-9FBB-415C-8F74-3945661F5E35}"/>
                </a:ext>
              </a:extLst>
            </p:cNvPr>
            <p:cNvSpPr txBox="1"/>
            <p:nvPr/>
          </p:nvSpPr>
          <p:spPr>
            <a:xfrm>
              <a:off x="5661598" y="2413112"/>
              <a:ext cx="1326004" cy="369332"/>
            </a:xfrm>
            <a:prstGeom prst="rect">
              <a:avLst/>
            </a:prstGeom>
            <a:noFill/>
          </p:spPr>
          <p:txBody>
            <a:bodyPr wrap="none" rtlCol="0">
              <a:spAutoFit/>
            </a:bodyPr>
            <a:lstStyle/>
            <a:p>
              <a:r>
                <a:rPr lang="en-US">
                  <a:solidFill>
                    <a:schemeClr val="tx1"/>
                  </a:solidFill>
                </a:rPr>
                <a:t>Employees</a:t>
              </a:r>
            </a:p>
          </p:txBody>
        </p:sp>
      </p:grpSp>
      <p:pic>
        <p:nvPicPr>
          <p:cNvPr id="28" name="Picture 27">
            <a:extLst>
              <a:ext uri="{FF2B5EF4-FFF2-40B4-BE49-F238E27FC236}">
                <a16:creationId xmlns:a16="http://schemas.microsoft.com/office/drawing/2014/main" id="{174362FC-E6A6-4CE1-8FE1-9DBC69C410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9632" y="5876004"/>
            <a:ext cx="1534368" cy="9819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CA817B1-E75C-4DB8-9B0A-1A0AC25A777C}" type="slidenum">
              <a:rPr lang="en-GB" smtClean="0"/>
              <a:pPr/>
              <a:t>21</a:t>
            </a:fld>
            <a:endParaRPr lang="en-GB"/>
          </a:p>
        </p:txBody>
      </p:sp>
      <p:sp>
        <p:nvSpPr>
          <p:cNvPr id="4" name="Picture Placeholder 3"/>
          <p:cNvSpPr>
            <a:spLocks noGrp="1"/>
          </p:cNvSpPr>
          <p:nvPr>
            <p:ph type="pic" sz="quarter" idx="12"/>
          </p:nvPr>
        </p:nvSpPr>
        <p:spPr/>
      </p:sp>
      <p:sp>
        <p:nvSpPr>
          <p:cNvPr id="6" name="TextBox 5"/>
          <p:cNvSpPr txBox="1"/>
          <p:nvPr/>
        </p:nvSpPr>
        <p:spPr>
          <a:xfrm>
            <a:off x="218662" y="657474"/>
            <a:ext cx="4647064" cy="1338828"/>
          </a:xfrm>
          <a:prstGeom prst="rect">
            <a:avLst/>
          </a:prstGeom>
          <a:noFill/>
        </p:spPr>
        <p:txBody>
          <a:bodyPr wrap="square" rtlCol="0">
            <a:spAutoFit/>
          </a:bodyPr>
          <a:lstStyle/>
          <a:p>
            <a:r>
              <a:rPr lang="en-GB" sz="2700" b="1" spc="450">
                <a:solidFill>
                  <a:schemeClr val="accent6">
                    <a:lumMod val="50000"/>
                  </a:schemeClr>
                </a:solidFill>
                <a:latin typeface="Raleway" panose="020B0503030101060003" pitchFamily="34" charset="0"/>
              </a:rPr>
              <a:t>VENDOR COMPLIANCE</a:t>
            </a:r>
          </a:p>
          <a:p>
            <a:r>
              <a:rPr lang="en-GB" sz="2700" b="1" spc="450">
                <a:solidFill>
                  <a:schemeClr val="accent6">
                    <a:lumMod val="50000"/>
                  </a:schemeClr>
                </a:solidFill>
                <a:latin typeface="Raleway" panose="020B0503030101060003" pitchFamily="34" charset="0"/>
              </a:rPr>
              <a:t>- HOW!?!?!</a:t>
            </a:r>
          </a:p>
        </p:txBody>
      </p:sp>
      <p:sp>
        <p:nvSpPr>
          <p:cNvPr id="8" name="Rectangle 7">
            <a:extLst>
              <a:ext uri="{FF2B5EF4-FFF2-40B4-BE49-F238E27FC236}">
                <a16:creationId xmlns:a16="http://schemas.microsoft.com/office/drawing/2014/main" id="{42E67F59-294E-4AC5-8D7F-3D6322AACB1D}"/>
              </a:ext>
            </a:extLst>
          </p:cNvPr>
          <p:cNvSpPr/>
          <p:nvPr/>
        </p:nvSpPr>
        <p:spPr>
          <a:xfrm>
            <a:off x="-41145" y="2650531"/>
            <a:ext cx="3555782" cy="300082"/>
          </a:xfrm>
          <a:prstGeom prst="rect">
            <a:avLst/>
          </a:prstGeom>
        </p:spPr>
        <p:txBody>
          <a:bodyPr wrap="none">
            <a:spAutoFit/>
          </a:bodyPr>
          <a:lstStyle/>
          <a:p>
            <a:r>
              <a:rPr lang="en-US" sz="1350">
                <a:solidFill>
                  <a:srgbClr val="0070C0"/>
                </a:solidFill>
                <a:hlinkClick r:id="rId2">
                  <a:extLst>
                    <a:ext uri="{A12FA001-AC4F-418D-AE19-62706E023703}">
                      <ahyp:hlinkClr xmlns:ahyp="http://schemas.microsoft.com/office/drawing/2018/hyperlinkcolor" xmlns="" val="tx"/>
                    </a:ext>
                  </a:extLst>
                </a:hlinkClick>
              </a:rPr>
              <a:t>http://ffr.ohioauditor.gov/Results/Certified</a:t>
            </a:r>
            <a:endParaRPr lang="en-US" sz="1350">
              <a:solidFill>
                <a:srgbClr val="0070C0"/>
              </a:solidFill>
            </a:endParaRPr>
          </a:p>
        </p:txBody>
      </p:sp>
      <p:sp>
        <p:nvSpPr>
          <p:cNvPr id="9" name="Rectangle 8">
            <a:extLst>
              <a:ext uri="{FF2B5EF4-FFF2-40B4-BE49-F238E27FC236}">
                <a16:creationId xmlns:a16="http://schemas.microsoft.com/office/drawing/2014/main" id="{9DFF96B6-B2D9-4202-97C9-49EF1542A4CC}"/>
              </a:ext>
            </a:extLst>
          </p:cNvPr>
          <p:cNvSpPr/>
          <p:nvPr/>
        </p:nvSpPr>
        <p:spPr>
          <a:xfrm>
            <a:off x="-52469" y="3205139"/>
            <a:ext cx="3113353" cy="300082"/>
          </a:xfrm>
          <a:prstGeom prst="rect">
            <a:avLst/>
          </a:prstGeom>
        </p:spPr>
        <p:txBody>
          <a:bodyPr wrap="none">
            <a:spAutoFit/>
          </a:bodyPr>
          <a:lstStyle/>
          <a:p>
            <a:r>
              <a:rPr lang="en-US" sz="1350">
                <a:solidFill>
                  <a:srgbClr val="0070C0"/>
                </a:solidFill>
                <a:hlinkClick r:id="rId3">
                  <a:extLst>
                    <a:ext uri="{A12FA001-AC4F-418D-AE19-62706E023703}">
                      <ahyp:hlinkClr xmlns:ahyp="http://schemas.microsoft.com/office/drawing/2018/hyperlinkcolor" xmlns="" val="tx"/>
                    </a:ext>
                  </a:extLst>
                </a:hlinkClick>
              </a:rPr>
              <a:t>https://businesssearch.sos.state.oh.us</a:t>
            </a:r>
            <a:endParaRPr lang="en-US" sz="1350">
              <a:solidFill>
                <a:srgbClr val="0070C0"/>
              </a:solidFill>
            </a:endParaRPr>
          </a:p>
        </p:txBody>
      </p:sp>
      <p:sp>
        <p:nvSpPr>
          <p:cNvPr id="10" name="Rectangle 9">
            <a:extLst>
              <a:ext uri="{FF2B5EF4-FFF2-40B4-BE49-F238E27FC236}">
                <a16:creationId xmlns:a16="http://schemas.microsoft.com/office/drawing/2014/main" id="{B865B52F-C4BD-4AB2-93DA-9F94C1AE2373}"/>
              </a:ext>
            </a:extLst>
          </p:cNvPr>
          <p:cNvSpPr/>
          <p:nvPr/>
        </p:nvSpPr>
        <p:spPr>
          <a:xfrm>
            <a:off x="-41145" y="3802480"/>
            <a:ext cx="4780476" cy="300082"/>
          </a:xfrm>
          <a:prstGeom prst="rect">
            <a:avLst/>
          </a:prstGeom>
        </p:spPr>
        <p:txBody>
          <a:bodyPr wrap="none">
            <a:spAutoFit/>
          </a:bodyPr>
          <a:lstStyle/>
          <a:p>
            <a:r>
              <a:rPr lang="en-US" sz="1350">
                <a:solidFill>
                  <a:srgbClr val="0070C0"/>
                </a:solidFill>
                <a:hlinkClick r:id="rId4">
                  <a:extLst>
                    <a:ext uri="{A12FA001-AC4F-418D-AE19-62706E023703}">
                      <ahyp:hlinkClr xmlns:ahyp="http://schemas.microsoft.com/office/drawing/2018/hyperlinkcolor" xmlns="" val="tx"/>
                    </a:ext>
                  </a:extLst>
                </a:hlinkClick>
              </a:rPr>
              <a:t>https://www.sos.state.oh.us/records/debarred-contractors/</a:t>
            </a:r>
            <a:endParaRPr lang="en-US" sz="1350">
              <a:solidFill>
                <a:srgbClr val="0070C0"/>
              </a:solidFill>
            </a:endParaRPr>
          </a:p>
        </p:txBody>
      </p:sp>
      <p:sp>
        <p:nvSpPr>
          <p:cNvPr id="11" name="Rectangle 10">
            <a:extLst>
              <a:ext uri="{FF2B5EF4-FFF2-40B4-BE49-F238E27FC236}">
                <a16:creationId xmlns:a16="http://schemas.microsoft.com/office/drawing/2014/main" id="{7CA41DAF-324C-45F0-82E3-DDA0F6958BDF}"/>
              </a:ext>
            </a:extLst>
          </p:cNvPr>
          <p:cNvSpPr/>
          <p:nvPr/>
        </p:nvSpPr>
        <p:spPr>
          <a:xfrm>
            <a:off x="-83029" y="4493726"/>
            <a:ext cx="4202345" cy="507831"/>
          </a:xfrm>
          <a:prstGeom prst="rect">
            <a:avLst/>
          </a:prstGeom>
        </p:spPr>
        <p:txBody>
          <a:bodyPr wrap="square">
            <a:spAutoFit/>
          </a:bodyPr>
          <a:lstStyle/>
          <a:p>
            <a:r>
              <a:rPr lang="en-US" sz="1350">
                <a:solidFill>
                  <a:srgbClr val="0070C0"/>
                </a:solidFill>
                <a:hlinkClick r:id="rId5">
                  <a:extLst>
                    <a:ext uri="{A12FA001-AC4F-418D-AE19-62706E023703}">
                      <ahyp:hlinkClr xmlns:ahyp="http://schemas.microsoft.com/office/drawing/2018/hyperlinkcolor" xmlns="" val="tx"/>
                    </a:ext>
                  </a:extLst>
                </a:hlinkClick>
              </a:rPr>
              <a:t>https://www.sam.gov/SAM/pages/public/searchRecords/advancedPIRSearch.jsf</a:t>
            </a:r>
            <a:endParaRPr lang="en-US" sz="1350">
              <a:solidFill>
                <a:srgbClr val="0070C0"/>
              </a:solidFill>
            </a:endParaRPr>
          </a:p>
        </p:txBody>
      </p:sp>
      <p:pic>
        <p:nvPicPr>
          <p:cNvPr id="12" name="Picture 11">
            <a:extLst>
              <a:ext uri="{FF2B5EF4-FFF2-40B4-BE49-F238E27FC236}">
                <a16:creationId xmlns:a16="http://schemas.microsoft.com/office/drawing/2014/main" id="{10973E7D-18E9-4BE3-84B9-F05EB85B4BCA}"/>
              </a:ext>
            </a:extLst>
          </p:cNvPr>
          <p:cNvPicPr>
            <a:picLocks noChangeAspect="1"/>
          </p:cNvPicPr>
          <p:nvPr/>
        </p:nvPicPr>
        <p:blipFill>
          <a:blip r:embed="rId6"/>
          <a:stretch>
            <a:fillRect/>
          </a:stretch>
        </p:blipFill>
        <p:spPr>
          <a:xfrm>
            <a:off x="5290457" y="1185924"/>
            <a:ext cx="1791261" cy="1273899"/>
          </a:xfrm>
          <a:prstGeom prst="rect">
            <a:avLst/>
          </a:prstGeom>
        </p:spPr>
      </p:pic>
      <p:pic>
        <p:nvPicPr>
          <p:cNvPr id="14" name="Picture 13">
            <a:extLst>
              <a:ext uri="{FF2B5EF4-FFF2-40B4-BE49-F238E27FC236}">
                <a16:creationId xmlns:a16="http://schemas.microsoft.com/office/drawing/2014/main" id="{553FD84E-4A4A-483C-9BBD-2ADA20B8CD97}"/>
              </a:ext>
            </a:extLst>
          </p:cNvPr>
          <p:cNvPicPr>
            <a:picLocks noChangeAspect="1"/>
          </p:cNvPicPr>
          <p:nvPr/>
        </p:nvPicPr>
        <p:blipFill>
          <a:blip r:embed="rId7"/>
          <a:stretch>
            <a:fillRect/>
          </a:stretch>
        </p:blipFill>
        <p:spPr>
          <a:xfrm>
            <a:off x="6427263" y="2161856"/>
            <a:ext cx="1825750" cy="1331685"/>
          </a:xfrm>
          <a:prstGeom prst="rect">
            <a:avLst/>
          </a:prstGeom>
        </p:spPr>
      </p:pic>
      <p:pic>
        <p:nvPicPr>
          <p:cNvPr id="15" name="Picture 14">
            <a:extLst>
              <a:ext uri="{FF2B5EF4-FFF2-40B4-BE49-F238E27FC236}">
                <a16:creationId xmlns:a16="http://schemas.microsoft.com/office/drawing/2014/main" id="{ABE7E367-0A26-4B13-AC25-EFF052488680}"/>
              </a:ext>
            </a:extLst>
          </p:cNvPr>
          <p:cNvPicPr>
            <a:picLocks noChangeAspect="1"/>
          </p:cNvPicPr>
          <p:nvPr/>
        </p:nvPicPr>
        <p:blipFill>
          <a:blip r:embed="rId8"/>
          <a:stretch>
            <a:fillRect/>
          </a:stretch>
        </p:blipFill>
        <p:spPr>
          <a:xfrm>
            <a:off x="5185963" y="3289339"/>
            <a:ext cx="2000250" cy="1508809"/>
          </a:xfrm>
          <a:prstGeom prst="rect">
            <a:avLst/>
          </a:prstGeom>
        </p:spPr>
      </p:pic>
      <p:pic>
        <p:nvPicPr>
          <p:cNvPr id="17" name="Picture 16">
            <a:extLst>
              <a:ext uri="{FF2B5EF4-FFF2-40B4-BE49-F238E27FC236}">
                <a16:creationId xmlns:a16="http://schemas.microsoft.com/office/drawing/2014/main" id="{0A8C034F-FF22-4D11-9AD2-C95D47B11C1F}"/>
              </a:ext>
            </a:extLst>
          </p:cNvPr>
          <p:cNvPicPr>
            <a:picLocks noChangeAspect="1"/>
          </p:cNvPicPr>
          <p:nvPr/>
        </p:nvPicPr>
        <p:blipFill>
          <a:blip r:embed="rId9"/>
          <a:stretch>
            <a:fillRect/>
          </a:stretch>
        </p:blipFill>
        <p:spPr>
          <a:xfrm>
            <a:off x="6570442" y="4323057"/>
            <a:ext cx="1825750" cy="1357001"/>
          </a:xfrm>
          <a:prstGeom prst="rect">
            <a:avLst/>
          </a:prstGeom>
        </p:spPr>
      </p:pic>
      <p:pic>
        <p:nvPicPr>
          <p:cNvPr id="13" name="Picture 12" descr="Logo, company name&#10;&#10;Description automatically generated">
            <a:extLst>
              <a:ext uri="{FF2B5EF4-FFF2-40B4-BE49-F238E27FC236}">
                <a16:creationId xmlns:a16="http://schemas.microsoft.com/office/drawing/2014/main" id="{9DDA9B1C-84E5-400B-ADED-3D266A9F3621}"/>
              </a:ext>
            </a:extLst>
          </p:cNvPr>
          <p:cNvPicPr>
            <a:picLocks noChangeAspect="1"/>
          </p:cNvPicPr>
          <p:nvPr/>
        </p:nvPicPr>
        <p:blipFill>
          <a:blip r:embed="rId10"/>
          <a:stretch>
            <a:fillRect/>
          </a:stretch>
        </p:blipFill>
        <p:spPr>
          <a:xfrm>
            <a:off x="170483" y="5916276"/>
            <a:ext cx="1471444" cy="941724"/>
          </a:xfrm>
          <a:prstGeom prst="rect">
            <a:avLst/>
          </a:prstGeom>
        </p:spPr>
      </p:pic>
    </p:spTree>
    <p:extLst>
      <p:ext uri="{BB962C8B-B14F-4D97-AF65-F5344CB8AC3E}">
        <p14:creationId xmlns:p14="http://schemas.microsoft.com/office/powerpoint/2010/main" val="3303390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CA817B1-E75C-4DB8-9B0A-1A0AC25A777C}" type="slidenum">
              <a:rPr lang="en-GB" smtClean="0"/>
              <a:pPr/>
              <a:t>22</a:t>
            </a:fld>
            <a:endParaRPr lang="en-GB"/>
          </a:p>
        </p:txBody>
      </p:sp>
      <p:sp>
        <p:nvSpPr>
          <p:cNvPr id="4" name="Picture Placeholder 3"/>
          <p:cNvSpPr>
            <a:spLocks noGrp="1"/>
          </p:cNvSpPr>
          <p:nvPr>
            <p:ph type="pic" sz="quarter" idx="12"/>
          </p:nvPr>
        </p:nvSpPr>
        <p:spPr/>
      </p:sp>
      <p:sp>
        <p:nvSpPr>
          <p:cNvPr id="6" name="TextBox 5"/>
          <p:cNvSpPr txBox="1"/>
          <p:nvPr/>
        </p:nvSpPr>
        <p:spPr>
          <a:xfrm>
            <a:off x="106136" y="721638"/>
            <a:ext cx="4647064" cy="1338828"/>
          </a:xfrm>
          <a:prstGeom prst="rect">
            <a:avLst/>
          </a:prstGeom>
          <a:noFill/>
        </p:spPr>
        <p:txBody>
          <a:bodyPr wrap="square" rtlCol="0">
            <a:spAutoFit/>
          </a:bodyPr>
          <a:lstStyle/>
          <a:p>
            <a:r>
              <a:rPr lang="en-GB" sz="2700" b="1" spc="450">
                <a:solidFill>
                  <a:schemeClr val="accent6">
                    <a:lumMod val="50000"/>
                  </a:schemeClr>
                </a:solidFill>
                <a:latin typeface="Raleway" panose="020B0503030101060003" pitchFamily="34" charset="0"/>
              </a:rPr>
              <a:t>EMPLOYEE COMPLIANCE-HOW!?!</a:t>
            </a:r>
          </a:p>
        </p:txBody>
      </p:sp>
      <p:pic>
        <p:nvPicPr>
          <p:cNvPr id="15" name="Picture 14">
            <a:extLst>
              <a:ext uri="{FF2B5EF4-FFF2-40B4-BE49-F238E27FC236}">
                <a16:creationId xmlns:a16="http://schemas.microsoft.com/office/drawing/2014/main" id="{ABE7E367-0A26-4B13-AC25-EFF052488680}"/>
              </a:ext>
            </a:extLst>
          </p:cNvPr>
          <p:cNvPicPr>
            <a:picLocks noChangeAspect="1"/>
          </p:cNvPicPr>
          <p:nvPr/>
        </p:nvPicPr>
        <p:blipFill>
          <a:blip r:embed="rId2"/>
          <a:stretch>
            <a:fillRect/>
          </a:stretch>
        </p:blipFill>
        <p:spPr>
          <a:xfrm>
            <a:off x="5005554" y="1195928"/>
            <a:ext cx="2000250" cy="1508809"/>
          </a:xfrm>
          <a:prstGeom prst="rect">
            <a:avLst/>
          </a:prstGeom>
        </p:spPr>
      </p:pic>
      <p:pic>
        <p:nvPicPr>
          <p:cNvPr id="17" name="Picture 16">
            <a:extLst>
              <a:ext uri="{FF2B5EF4-FFF2-40B4-BE49-F238E27FC236}">
                <a16:creationId xmlns:a16="http://schemas.microsoft.com/office/drawing/2014/main" id="{0A8C034F-FF22-4D11-9AD2-C95D47B11C1F}"/>
              </a:ext>
            </a:extLst>
          </p:cNvPr>
          <p:cNvPicPr>
            <a:picLocks noChangeAspect="1"/>
          </p:cNvPicPr>
          <p:nvPr/>
        </p:nvPicPr>
        <p:blipFill>
          <a:blip r:embed="rId3"/>
          <a:stretch>
            <a:fillRect/>
          </a:stretch>
        </p:blipFill>
        <p:spPr>
          <a:xfrm>
            <a:off x="6626640" y="2355885"/>
            <a:ext cx="1825750" cy="1357001"/>
          </a:xfrm>
          <a:prstGeom prst="rect">
            <a:avLst/>
          </a:prstGeom>
        </p:spPr>
      </p:pic>
      <p:sp>
        <p:nvSpPr>
          <p:cNvPr id="16" name="Rectangle 15">
            <a:extLst>
              <a:ext uri="{FF2B5EF4-FFF2-40B4-BE49-F238E27FC236}">
                <a16:creationId xmlns:a16="http://schemas.microsoft.com/office/drawing/2014/main" id="{5455AD1A-4CD1-4BD1-AC74-5E4A1CE45169}"/>
              </a:ext>
            </a:extLst>
          </p:cNvPr>
          <p:cNvSpPr/>
          <p:nvPr/>
        </p:nvSpPr>
        <p:spPr>
          <a:xfrm>
            <a:off x="148637" y="2260752"/>
            <a:ext cx="3970527" cy="5078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350">
                <a:solidFill>
                  <a:srgbClr val="0070C0"/>
                </a:solidFill>
                <a:hlinkClick r:id="rId4">
                  <a:extLst>
                    <a:ext uri="{A12FA001-AC4F-418D-AE19-62706E023703}">
                      <ahyp:hlinkClr xmlns:ahyp="http://schemas.microsoft.com/office/drawing/2018/hyperlinkcolor" xmlns="" val="tx"/>
                    </a:ext>
                  </a:extLst>
                </a:hlinkClick>
              </a:rPr>
              <a:t>https://thefinder.tax.ohio.gov/streamlinesalestaxweb/default_schooldistrict.aspx</a:t>
            </a:r>
            <a:endParaRPr lang="en-US" sz="1350">
              <a:solidFill>
                <a:srgbClr val="0070C0"/>
              </a:solidFill>
            </a:endParaRPr>
          </a:p>
        </p:txBody>
      </p:sp>
      <p:sp>
        <p:nvSpPr>
          <p:cNvPr id="18" name="Rectangle 17">
            <a:extLst>
              <a:ext uri="{FF2B5EF4-FFF2-40B4-BE49-F238E27FC236}">
                <a16:creationId xmlns:a16="http://schemas.microsoft.com/office/drawing/2014/main" id="{A2895C2D-B72B-4344-9A61-1B10603AF2EB}"/>
              </a:ext>
            </a:extLst>
          </p:cNvPr>
          <p:cNvSpPr/>
          <p:nvPr/>
        </p:nvSpPr>
        <p:spPr>
          <a:xfrm>
            <a:off x="133322" y="2963855"/>
            <a:ext cx="4047920" cy="5078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350">
                <a:solidFill>
                  <a:srgbClr val="0070C0"/>
                </a:solidFill>
                <a:hlinkClick r:id="rId5">
                  <a:extLst>
                    <a:ext uri="{A12FA001-AC4F-418D-AE19-62706E023703}">
                      <ahyp:hlinkClr xmlns:ahyp="http://schemas.microsoft.com/office/drawing/2018/hyperlinkcolor" xmlns="" val="tx"/>
                    </a:ext>
                  </a:extLst>
                </a:hlinkClick>
              </a:rPr>
              <a:t>https://www.sam.gov/SAM/pages/public/searchRecords/advancedPIRSearch.jsf</a:t>
            </a:r>
            <a:endParaRPr lang="en-US" sz="1350">
              <a:solidFill>
                <a:srgbClr val="0070C0"/>
              </a:solidFill>
            </a:endParaRPr>
          </a:p>
        </p:txBody>
      </p:sp>
      <p:sp>
        <p:nvSpPr>
          <p:cNvPr id="19" name="Rectangle 18">
            <a:extLst>
              <a:ext uri="{FF2B5EF4-FFF2-40B4-BE49-F238E27FC236}">
                <a16:creationId xmlns:a16="http://schemas.microsoft.com/office/drawing/2014/main" id="{27414069-7DDF-4EDD-B49C-409F0032B36C}"/>
              </a:ext>
            </a:extLst>
          </p:cNvPr>
          <p:cNvSpPr/>
          <p:nvPr/>
        </p:nvSpPr>
        <p:spPr>
          <a:xfrm>
            <a:off x="148636" y="3678301"/>
            <a:ext cx="4567820" cy="300082"/>
          </a:xfrm>
          <a:prstGeom prst="rect">
            <a:avLst/>
          </a:prstGeom>
        </p:spPr>
        <p:txBody>
          <a:bodyPr wrap="square">
            <a:spAutoFit/>
          </a:bodyPr>
          <a:lstStyle/>
          <a:p>
            <a:r>
              <a:rPr lang="en-US" sz="1350">
                <a:solidFill>
                  <a:srgbClr val="0070C0"/>
                </a:solidFill>
                <a:hlinkClick r:id="rId6">
                  <a:extLst>
                    <a:ext uri="{A12FA001-AC4F-418D-AE19-62706E023703}">
                      <ahyp:hlinkClr xmlns:ahyp="http://schemas.microsoft.com/office/drawing/2018/hyperlinkcolor" xmlns="" val="tx"/>
                    </a:ext>
                  </a:extLst>
                </a:hlinkClick>
              </a:rPr>
              <a:t>https://newhire-reporting.com/OH-Newhire/logon.aspx</a:t>
            </a:r>
            <a:endParaRPr lang="en-US" sz="1350">
              <a:solidFill>
                <a:srgbClr val="0070C0"/>
              </a:solidFill>
            </a:endParaRPr>
          </a:p>
        </p:txBody>
      </p:sp>
      <p:sp>
        <p:nvSpPr>
          <p:cNvPr id="20" name="Rectangle 19">
            <a:extLst>
              <a:ext uri="{FF2B5EF4-FFF2-40B4-BE49-F238E27FC236}">
                <a16:creationId xmlns:a16="http://schemas.microsoft.com/office/drawing/2014/main" id="{3A73D83D-E2A4-4828-9804-6163DCA28C88}"/>
              </a:ext>
            </a:extLst>
          </p:cNvPr>
          <p:cNvSpPr/>
          <p:nvPr/>
        </p:nvSpPr>
        <p:spPr>
          <a:xfrm>
            <a:off x="184169" y="4184998"/>
            <a:ext cx="3555782" cy="300082"/>
          </a:xfrm>
          <a:prstGeom prst="rect">
            <a:avLst/>
          </a:prstGeom>
        </p:spPr>
        <p:txBody>
          <a:bodyPr wrap="none">
            <a:spAutoFit/>
          </a:bodyPr>
          <a:lstStyle/>
          <a:p>
            <a:r>
              <a:rPr lang="en-US" sz="1350">
                <a:solidFill>
                  <a:srgbClr val="0070C0"/>
                </a:solidFill>
                <a:hlinkClick r:id="rId7">
                  <a:extLst>
                    <a:ext uri="{A12FA001-AC4F-418D-AE19-62706E023703}">
                      <ahyp:hlinkClr xmlns:ahyp="http://schemas.microsoft.com/office/drawing/2018/hyperlinkcolor" xmlns="" val="tx"/>
                    </a:ext>
                  </a:extLst>
                </a:hlinkClick>
              </a:rPr>
              <a:t>http://ffr.ohioauditor.gov/Results/Certified</a:t>
            </a:r>
            <a:endParaRPr lang="en-US" sz="1350">
              <a:solidFill>
                <a:srgbClr val="0070C0"/>
              </a:solidFill>
            </a:endParaRPr>
          </a:p>
        </p:txBody>
      </p:sp>
      <p:sp>
        <p:nvSpPr>
          <p:cNvPr id="21" name="Rectangle 20">
            <a:extLst>
              <a:ext uri="{FF2B5EF4-FFF2-40B4-BE49-F238E27FC236}">
                <a16:creationId xmlns:a16="http://schemas.microsoft.com/office/drawing/2014/main" id="{5A84641D-4C71-4B58-8CAB-D428E7875E78}"/>
              </a:ext>
            </a:extLst>
          </p:cNvPr>
          <p:cNvSpPr/>
          <p:nvPr/>
        </p:nvSpPr>
        <p:spPr>
          <a:xfrm>
            <a:off x="184169" y="4760172"/>
            <a:ext cx="3593615" cy="30008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350">
                <a:solidFill>
                  <a:srgbClr val="0070C0"/>
                </a:solidFill>
                <a:hlinkClick r:id="rId8">
                  <a:extLst>
                    <a:ext uri="{A12FA001-AC4F-418D-AE19-62706E023703}">
                      <ahyp:hlinkClr xmlns:ahyp="http://schemas.microsoft.com/office/drawing/2018/hyperlinkcolor" xmlns="" val="tx"/>
                    </a:ext>
                  </a:extLst>
                </a:hlinkClick>
              </a:rPr>
              <a:t>http://www.icrimewatch.net/results.php?</a:t>
            </a:r>
            <a:endParaRPr lang="en-US" sz="1350">
              <a:solidFill>
                <a:srgbClr val="0070C0"/>
              </a:solidFill>
            </a:endParaRPr>
          </a:p>
        </p:txBody>
      </p:sp>
      <p:pic>
        <p:nvPicPr>
          <p:cNvPr id="23" name="Picture 22">
            <a:extLst>
              <a:ext uri="{FF2B5EF4-FFF2-40B4-BE49-F238E27FC236}">
                <a16:creationId xmlns:a16="http://schemas.microsoft.com/office/drawing/2014/main" id="{E1FEBA5C-AD3D-405C-AD35-F5338587BDBE}"/>
              </a:ext>
            </a:extLst>
          </p:cNvPr>
          <p:cNvPicPr>
            <a:picLocks noChangeAspect="1"/>
          </p:cNvPicPr>
          <p:nvPr/>
        </p:nvPicPr>
        <p:blipFill>
          <a:blip r:embed="rId9"/>
          <a:stretch>
            <a:fillRect/>
          </a:stretch>
        </p:blipFill>
        <p:spPr>
          <a:xfrm>
            <a:off x="5004542" y="3200834"/>
            <a:ext cx="1796398" cy="1072476"/>
          </a:xfrm>
          <a:prstGeom prst="rect">
            <a:avLst/>
          </a:prstGeom>
        </p:spPr>
      </p:pic>
      <p:pic>
        <p:nvPicPr>
          <p:cNvPr id="25" name="Picture 24">
            <a:extLst>
              <a:ext uri="{FF2B5EF4-FFF2-40B4-BE49-F238E27FC236}">
                <a16:creationId xmlns:a16="http://schemas.microsoft.com/office/drawing/2014/main" id="{FE55C1D7-5F3A-418E-9514-9AF4D4C65033}"/>
              </a:ext>
            </a:extLst>
          </p:cNvPr>
          <p:cNvPicPr>
            <a:picLocks noChangeAspect="1"/>
          </p:cNvPicPr>
          <p:nvPr/>
        </p:nvPicPr>
        <p:blipFill>
          <a:blip r:embed="rId10"/>
          <a:stretch>
            <a:fillRect/>
          </a:stretch>
        </p:blipFill>
        <p:spPr>
          <a:xfrm>
            <a:off x="6564482" y="4014668"/>
            <a:ext cx="1860458" cy="1072477"/>
          </a:xfrm>
          <a:prstGeom prst="rect">
            <a:avLst/>
          </a:prstGeom>
        </p:spPr>
      </p:pic>
      <p:pic>
        <p:nvPicPr>
          <p:cNvPr id="26" name="Picture 25">
            <a:extLst>
              <a:ext uri="{FF2B5EF4-FFF2-40B4-BE49-F238E27FC236}">
                <a16:creationId xmlns:a16="http://schemas.microsoft.com/office/drawing/2014/main" id="{19EB165B-76B2-4FD3-B048-7529D644756D}"/>
              </a:ext>
            </a:extLst>
          </p:cNvPr>
          <p:cNvPicPr>
            <a:picLocks noChangeAspect="1"/>
          </p:cNvPicPr>
          <p:nvPr/>
        </p:nvPicPr>
        <p:blipFill>
          <a:blip r:embed="rId11"/>
          <a:stretch>
            <a:fillRect/>
          </a:stretch>
        </p:blipFill>
        <p:spPr>
          <a:xfrm>
            <a:off x="5399968" y="4426032"/>
            <a:ext cx="1226672" cy="1318597"/>
          </a:xfrm>
          <a:prstGeom prst="rect">
            <a:avLst/>
          </a:prstGeom>
        </p:spPr>
      </p:pic>
      <p:pic>
        <p:nvPicPr>
          <p:cNvPr id="24" name="Picture 23" descr="Logo, company name&#10;&#10;Description automatically generated">
            <a:extLst>
              <a:ext uri="{FF2B5EF4-FFF2-40B4-BE49-F238E27FC236}">
                <a16:creationId xmlns:a16="http://schemas.microsoft.com/office/drawing/2014/main" id="{79350AD2-9773-4161-8B19-70A844A9C049}"/>
              </a:ext>
            </a:extLst>
          </p:cNvPr>
          <p:cNvPicPr>
            <a:picLocks noChangeAspect="1"/>
          </p:cNvPicPr>
          <p:nvPr/>
        </p:nvPicPr>
        <p:blipFill>
          <a:blip r:embed="rId12"/>
          <a:stretch>
            <a:fillRect/>
          </a:stretch>
        </p:blipFill>
        <p:spPr>
          <a:xfrm>
            <a:off x="232106" y="5916276"/>
            <a:ext cx="1471444" cy="941724"/>
          </a:xfrm>
          <a:prstGeom prst="rect">
            <a:avLst/>
          </a:prstGeom>
        </p:spPr>
      </p:pic>
    </p:spTree>
    <p:extLst>
      <p:ext uri="{BB962C8B-B14F-4D97-AF65-F5344CB8AC3E}">
        <p14:creationId xmlns:p14="http://schemas.microsoft.com/office/powerpoint/2010/main" val="200766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Manual Operation 39">
            <a:extLst>
              <a:ext uri="{FF2B5EF4-FFF2-40B4-BE49-F238E27FC236}">
                <a16:creationId xmlns:a16="http://schemas.microsoft.com/office/drawing/2014/main" id="{AB5A1D33-EE3E-4F2C-9A1A-66985577A7F5}"/>
              </a:ext>
            </a:extLst>
          </p:cNvPr>
          <p:cNvSpPr/>
          <p:nvPr/>
        </p:nvSpPr>
        <p:spPr>
          <a:xfrm rot="10800000">
            <a:off x="-1478178" y="385863"/>
            <a:ext cx="6561301" cy="6603475"/>
          </a:xfrm>
          <a:prstGeom prst="flowChartManualOperat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1"/>
          </p:nvPr>
        </p:nvSpPr>
        <p:spPr/>
        <p:txBody>
          <a:bodyPr/>
          <a:lstStyle/>
          <a:p>
            <a:fld id="{CCA817B1-E75C-4DB8-9B0A-1A0AC25A777C}" type="slidenum">
              <a:rPr lang="en-GB" smtClean="0"/>
              <a:pPr/>
              <a:t>23</a:t>
            </a:fld>
            <a:endParaRPr lang="en-GB"/>
          </a:p>
        </p:txBody>
      </p:sp>
      <p:sp>
        <p:nvSpPr>
          <p:cNvPr id="27" name="Shape 2613">
            <a:extLst>
              <a:ext uri="{FF2B5EF4-FFF2-40B4-BE49-F238E27FC236}">
                <a16:creationId xmlns:a16="http://schemas.microsoft.com/office/drawing/2014/main" id="{D1E00D7A-409A-4D43-BAAF-C9A55F4CC3F5}"/>
              </a:ext>
            </a:extLst>
          </p:cNvPr>
          <p:cNvSpPr>
            <a:spLocks noGrp="1"/>
          </p:cNvSpPr>
          <p:nvPr>
            <p:ph type="pic" sz="quarter" idx="12"/>
          </p:nvPr>
        </p:nvSpPr>
        <p:spPr>
          <a:xfrm>
            <a:off x="2186596" y="2344993"/>
            <a:ext cx="504566" cy="48474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53585F"/>
          </a:solidFill>
          <a:ln w="12700">
            <a:miter lim="400000"/>
          </a:ln>
        </p:spPr>
      </p:sp>
      <p:sp>
        <p:nvSpPr>
          <p:cNvPr id="5" name="TextBox 4"/>
          <p:cNvSpPr txBox="1"/>
          <p:nvPr/>
        </p:nvSpPr>
        <p:spPr>
          <a:xfrm>
            <a:off x="4303553" y="1500317"/>
            <a:ext cx="4706804" cy="507831"/>
          </a:xfrm>
          <a:prstGeom prst="rect">
            <a:avLst/>
          </a:prstGeom>
          <a:noFill/>
        </p:spPr>
        <p:txBody>
          <a:bodyPr wrap="square" rtlCol="0">
            <a:spAutoFit/>
          </a:bodyPr>
          <a:lstStyle/>
          <a:p>
            <a:r>
              <a:rPr lang="en-GB" sz="2700" b="1" spc="450">
                <a:solidFill>
                  <a:schemeClr val="accent6">
                    <a:lumMod val="50000"/>
                  </a:schemeClr>
                </a:solidFill>
                <a:latin typeface="Raleway" panose="020B0503030101060003" pitchFamily="34" charset="0"/>
              </a:rPr>
              <a:t>COMPLIANCE TODAY</a:t>
            </a:r>
          </a:p>
        </p:txBody>
      </p:sp>
      <p:sp>
        <p:nvSpPr>
          <p:cNvPr id="6" name="Text Placeholder 10"/>
          <p:cNvSpPr txBox="1">
            <a:spLocks/>
          </p:cNvSpPr>
          <p:nvPr/>
        </p:nvSpPr>
        <p:spPr>
          <a:xfrm>
            <a:off x="5568254" y="2344993"/>
            <a:ext cx="2730947" cy="2539604"/>
          </a:xfrm>
          <a:prstGeom prst="rect">
            <a:avLst/>
          </a:prstGeom>
        </p:spPr>
        <p:txBody>
          <a:bodyPr vert="horz" lIns="68580" tIns="34290" rIns="68580" bIns="34290" rtlCol="0" anchor="t"/>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Clr>
                <a:schemeClr val="accent1"/>
              </a:buClr>
              <a:buFont typeface="Arial" panose="020B0604020202020204" pitchFamily="34" charset="0"/>
              <a:buChar char="•"/>
            </a:pPr>
            <a:r>
              <a:rPr lang="en-GB" sz="1500"/>
              <a:t>Going out to each state and federal database is time consuming. Use automation to speed this process up!</a:t>
            </a:r>
          </a:p>
        </p:txBody>
      </p:sp>
      <p:grpSp>
        <p:nvGrpSpPr>
          <p:cNvPr id="10" name="Group 9">
            <a:extLst>
              <a:ext uri="{FF2B5EF4-FFF2-40B4-BE49-F238E27FC236}">
                <a16:creationId xmlns:a16="http://schemas.microsoft.com/office/drawing/2014/main" id="{4EEFF2FD-AA0A-4368-A085-B16B4BA1A0A5}"/>
              </a:ext>
            </a:extLst>
          </p:cNvPr>
          <p:cNvGrpSpPr/>
          <p:nvPr/>
        </p:nvGrpSpPr>
        <p:grpSpPr>
          <a:xfrm>
            <a:off x="790862" y="2284817"/>
            <a:ext cx="1610102" cy="484748"/>
            <a:chOff x="1782221" y="277820"/>
            <a:chExt cx="1564793" cy="370427"/>
          </a:xfrm>
        </p:grpSpPr>
        <p:sp>
          <p:nvSpPr>
            <p:cNvPr id="11" name="Rectangle: Rounded Corners 10">
              <a:extLst>
                <a:ext uri="{FF2B5EF4-FFF2-40B4-BE49-F238E27FC236}">
                  <a16:creationId xmlns:a16="http://schemas.microsoft.com/office/drawing/2014/main" id="{E5B96DD6-C162-4411-A8E5-D9506C510ADB}"/>
                </a:ext>
              </a:extLst>
            </p:cNvPr>
            <p:cNvSpPr/>
            <p:nvPr/>
          </p:nvSpPr>
          <p:spPr>
            <a:xfrm>
              <a:off x="1782221" y="277820"/>
              <a:ext cx="1564793" cy="370427"/>
            </a:xfrm>
            <a:prstGeom prst="roundRect">
              <a:avLst/>
            </a:prstGeom>
            <a:solidFill>
              <a:schemeClr val="accent1">
                <a:lumMod val="60000"/>
                <a:lumOff val="40000"/>
                <a:alpha val="63000"/>
              </a:schemeClr>
            </a:solidFill>
            <a:ln w="25400">
              <a:solidFill>
                <a:schemeClr val="bg1"/>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F1E26AF2-8417-44F4-99E4-35FC2C86183F}"/>
                </a:ext>
              </a:extLst>
            </p:cNvPr>
            <p:cNvSpPr txBox="1"/>
            <p:nvPr/>
          </p:nvSpPr>
          <p:spPr>
            <a:xfrm>
              <a:off x="1800304" y="295903"/>
              <a:ext cx="1528627" cy="33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spcAft>
                  <a:spcPct val="35000"/>
                </a:spcAft>
              </a:pPr>
              <a:r>
                <a:rPr lang="en-US" sz="1500"/>
                <a:t>Lookup</a:t>
              </a:r>
            </a:p>
          </p:txBody>
        </p:sp>
      </p:grpSp>
      <p:grpSp>
        <p:nvGrpSpPr>
          <p:cNvPr id="13" name="Group 12">
            <a:extLst>
              <a:ext uri="{FF2B5EF4-FFF2-40B4-BE49-F238E27FC236}">
                <a16:creationId xmlns:a16="http://schemas.microsoft.com/office/drawing/2014/main" id="{BE2B91C0-B9AD-4BFC-98A7-1D6378427560}"/>
              </a:ext>
            </a:extLst>
          </p:cNvPr>
          <p:cNvGrpSpPr/>
          <p:nvPr/>
        </p:nvGrpSpPr>
        <p:grpSpPr>
          <a:xfrm>
            <a:off x="770284" y="3202853"/>
            <a:ext cx="1610102" cy="484748"/>
            <a:chOff x="3561003" y="277820"/>
            <a:chExt cx="1564793" cy="370427"/>
          </a:xfrm>
        </p:grpSpPr>
        <p:sp>
          <p:nvSpPr>
            <p:cNvPr id="14" name="Rectangle: Rounded Corners 13">
              <a:extLst>
                <a:ext uri="{FF2B5EF4-FFF2-40B4-BE49-F238E27FC236}">
                  <a16:creationId xmlns:a16="http://schemas.microsoft.com/office/drawing/2014/main" id="{EC64239A-C92A-4052-AC25-332A455486BF}"/>
                </a:ext>
              </a:extLst>
            </p:cNvPr>
            <p:cNvSpPr/>
            <p:nvPr/>
          </p:nvSpPr>
          <p:spPr>
            <a:xfrm>
              <a:off x="3561003" y="277820"/>
              <a:ext cx="1564793" cy="370427"/>
            </a:xfrm>
            <a:prstGeom prst="roundRect">
              <a:avLst/>
            </a:prstGeom>
            <a:solidFill>
              <a:schemeClr val="accent1">
                <a:lumMod val="60000"/>
                <a:lumOff val="40000"/>
                <a:alpha val="63000"/>
              </a:schemeClr>
            </a:solidFill>
            <a:ln w="25400">
              <a:solidFill>
                <a:schemeClr val="bg1"/>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C3EF836D-F35E-4D86-887F-169B1DFD1A14}"/>
                </a:ext>
              </a:extLst>
            </p:cNvPr>
            <p:cNvSpPr txBox="1"/>
            <p:nvPr/>
          </p:nvSpPr>
          <p:spPr>
            <a:xfrm>
              <a:off x="3579086" y="295903"/>
              <a:ext cx="1528627" cy="33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spcAft>
                  <a:spcPct val="35000"/>
                </a:spcAft>
              </a:pPr>
              <a:r>
                <a:rPr lang="en-US" sz="1500"/>
                <a:t>Validate</a:t>
              </a:r>
            </a:p>
          </p:txBody>
        </p:sp>
      </p:grpSp>
      <p:grpSp>
        <p:nvGrpSpPr>
          <p:cNvPr id="16" name="Group 15">
            <a:extLst>
              <a:ext uri="{FF2B5EF4-FFF2-40B4-BE49-F238E27FC236}">
                <a16:creationId xmlns:a16="http://schemas.microsoft.com/office/drawing/2014/main" id="{64036388-0126-4587-B07E-FA24969AFEEC}"/>
              </a:ext>
            </a:extLst>
          </p:cNvPr>
          <p:cNvGrpSpPr/>
          <p:nvPr/>
        </p:nvGrpSpPr>
        <p:grpSpPr>
          <a:xfrm>
            <a:off x="760980" y="4083233"/>
            <a:ext cx="1628709" cy="497144"/>
            <a:chOff x="5339785" y="277820"/>
            <a:chExt cx="1564793" cy="370427"/>
          </a:xfrm>
        </p:grpSpPr>
        <p:sp>
          <p:nvSpPr>
            <p:cNvPr id="17" name="Rectangle: Rounded Corners 16">
              <a:extLst>
                <a:ext uri="{FF2B5EF4-FFF2-40B4-BE49-F238E27FC236}">
                  <a16:creationId xmlns:a16="http://schemas.microsoft.com/office/drawing/2014/main" id="{F08D176D-0D52-4BE8-8C95-360D36AB2A43}"/>
                </a:ext>
              </a:extLst>
            </p:cNvPr>
            <p:cNvSpPr/>
            <p:nvPr/>
          </p:nvSpPr>
          <p:spPr>
            <a:xfrm>
              <a:off x="5339785" y="277820"/>
              <a:ext cx="1564793" cy="370427"/>
            </a:xfrm>
            <a:prstGeom prst="roundRect">
              <a:avLst/>
            </a:prstGeom>
            <a:solidFill>
              <a:schemeClr val="accent1">
                <a:lumMod val="60000"/>
                <a:lumOff val="40000"/>
                <a:alpha val="63000"/>
              </a:schemeClr>
            </a:solidFill>
            <a:ln w="25400">
              <a:solidFill>
                <a:schemeClr val="bg1"/>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66C6D1CC-933C-4410-BDE6-486FA94102BE}"/>
                </a:ext>
              </a:extLst>
            </p:cNvPr>
            <p:cNvSpPr txBox="1"/>
            <p:nvPr/>
          </p:nvSpPr>
          <p:spPr>
            <a:xfrm>
              <a:off x="5357868" y="295903"/>
              <a:ext cx="1528627" cy="33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spcAft>
                  <a:spcPct val="35000"/>
                </a:spcAft>
              </a:pPr>
              <a:r>
                <a:rPr lang="en-US" sz="1500"/>
                <a:t>Print</a:t>
              </a:r>
            </a:p>
          </p:txBody>
        </p:sp>
      </p:grpSp>
      <p:grpSp>
        <p:nvGrpSpPr>
          <p:cNvPr id="19" name="Group 18">
            <a:extLst>
              <a:ext uri="{FF2B5EF4-FFF2-40B4-BE49-F238E27FC236}">
                <a16:creationId xmlns:a16="http://schemas.microsoft.com/office/drawing/2014/main" id="{942F761B-7697-425E-A5ED-2DBA1A3494F1}"/>
              </a:ext>
            </a:extLst>
          </p:cNvPr>
          <p:cNvGrpSpPr/>
          <p:nvPr/>
        </p:nvGrpSpPr>
        <p:grpSpPr>
          <a:xfrm>
            <a:off x="794064" y="5011659"/>
            <a:ext cx="1591496" cy="497144"/>
            <a:chOff x="7118567" y="277820"/>
            <a:chExt cx="1564793" cy="370427"/>
          </a:xfrm>
        </p:grpSpPr>
        <p:sp>
          <p:nvSpPr>
            <p:cNvPr id="20" name="Rectangle: Rounded Corners 19">
              <a:extLst>
                <a:ext uri="{FF2B5EF4-FFF2-40B4-BE49-F238E27FC236}">
                  <a16:creationId xmlns:a16="http://schemas.microsoft.com/office/drawing/2014/main" id="{2900467F-7B5C-4877-B738-2B5F14B2A302}"/>
                </a:ext>
              </a:extLst>
            </p:cNvPr>
            <p:cNvSpPr/>
            <p:nvPr/>
          </p:nvSpPr>
          <p:spPr>
            <a:xfrm>
              <a:off x="7118567" y="277820"/>
              <a:ext cx="1564793" cy="370427"/>
            </a:xfrm>
            <a:prstGeom prst="roundRect">
              <a:avLst/>
            </a:prstGeom>
            <a:solidFill>
              <a:schemeClr val="accent1">
                <a:lumMod val="60000"/>
                <a:lumOff val="40000"/>
                <a:alpha val="63000"/>
              </a:schemeClr>
            </a:solidFill>
            <a:ln w="25400">
              <a:solidFill>
                <a:schemeClr val="bg1"/>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108AF8B6-5995-47FB-8E5D-7EEDCF413978}"/>
                </a:ext>
              </a:extLst>
            </p:cNvPr>
            <p:cNvSpPr txBox="1"/>
            <p:nvPr/>
          </p:nvSpPr>
          <p:spPr>
            <a:xfrm>
              <a:off x="7136650" y="295903"/>
              <a:ext cx="1528627" cy="33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spcAft>
                  <a:spcPct val="35000"/>
                </a:spcAft>
              </a:pPr>
              <a:r>
                <a:rPr lang="en-US" sz="1500"/>
                <a:t>File</a:t>
              </a:r>
            </a:p>
          </p:txBody>
        </p:sp>
      </p:grpSp>
      <p:grpSp>
        <p:nvGrpSpPr>
          <p:cNvPr id="7" name="Group 6">
            <a:extLst>
              <a:ext uri="{FF2B5EF4-FFF2-40B4-BE49-F238E27FC236}">
                <a16:creationId xmlns:a16="http://schemas.microsoft.com/office/drawing/2014/main" id="{C3E49AB3-54A6-401B-A22C-FE114A13FAB9}"/>
              </a:ext>
            </a:extLst>
          </p:cNvPr>
          <p:cNvGrpSpPr/>
          <p:nvPr/>
        </p:nvGrpSpPr>
        <p:grpSpPr>
          <a:xfrm>
            <a:off x="810171" y="1363163"/>
            <a:ext cx="1610102" cy="484748"/>
            <a:chOff x="3439" y="277820"/>
            <a:chExt cx="1564793" cy="370427"/>
          </a:xfrm>
        </p:grpSpPr>
        <p:sp>
          <p:nvSpPr>
            <p:cNvPr id="8" name="Rectangle: Rounded Corners 7">
              <a:extLst>
                <a:ext uri="{FF2B5EF4-FFF2-40B4-BE49-F238E27FC236}">
                  <a16:creationId xmlns:a16="http://schemas.microsoft.com/office/drawing/2014/main" id="{598F7BB5-62DE-4D2C-A56A-6636AE213D79}"/>
                </a:ext>
              </a:extLst>
            </p:cNvPr>
            <p:cNvSpPr/>
            <p:nvPr/>
          </p:nvSpPr>
          <p:spPr>
            <a:xfrm>
              <a:off x="3439" y="277820"/>
              <a:ext cx="1564793" cy="370427"/>
            </a:xfrm>
            <a:prstGeom prst="roundRect">
              <a:avLst/>
            </a:prstGeom>
            <a:solidFill>
              <a:schemeClr val="accent1">
                <a:lumMod val="60000"/>
                <a:lumOff val="40000"/>
                <a:alpha val="63000"/>
              </a:schemeClr>
            </a:solidFill>
            <a:ln w="25400">
              <a:solidFill>
                <a:schemeClr val="lt1">
                  <a:hueOff val="0"/>
                  <a:satOff val="0"/>
                  <a:lumOff val="0"/>
                  <a:alpha val="81000"/>
                </a:schemeClr>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0EE774A-D4F3-415D-A1C0-D4A3DA4A1FE0}"/>
                </a:ext>
              </a:extLst>
            </p:cNvPr>
            <p:cNvSpPr txBox="1"/>
            <p:nvPr/>
          </p:nvSpPr>
          <p:spPr>
            <a:xfrm>
              <a:off x="21522" y="295903"/>
              <a:ext cx="1528627" cy="33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ctr" anchorCtr="0">
              <a:noAutofit/>
            </a:bodyPr>
            <a:lstStyle/>
            <a:p>
              <a:pPr algn="ctr" defTabSz="500063">
                <a:lnSpc>
                  <a:spcPct val="90000"/>
                </a:lnSpc>
                <a:spcBef>
                  <a:spcPct val="0"/>
                </a:spcBef>
                <a:spcAft>
                  <a:spcPct val="35000"/>
                </a:spcAft>
              </a:pPr>
              <a:r>
                <a:rPr lang="en-US" sz="1500"/>
                <a:t>Identify</a:t>
              </a:r>
            </a:p>
          </p:txBody>
        </p:sp>
      </p:grpSp>
      <p:sp>
        <p:nvSpPr>
          <p:cNvPr id="24" name="Arrow: Down 23">
            <a:extLst>
              <a:ext uri="{FF2B5EF4-FFF2-40B4-BE49-F238E27FC236}">
                <a16:creationId xmlns:a16="http://schemas.microsoft.com/office/drawing/2014/main" id="{4823723C-A5F4-4A08-AF1A-4A2DD30EE3FA}"/>
              </a:ext>
            </a:extLst>
          </p:cNvPr>
          <p:cNvSpPr/>
          <p:nvPr/>
        </p:nvSpPr>
        <p:spPr>
          <a:xfrm>
            <a:off x="1433300" y="2715374"/>
            <a:ext cx="311085" cy="443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25" name="Arrow: Down 24">
            <a:extLst>
              <a:ext uri="{FF2B5EF4-FFF2-40B4-BE49-F238E27FC236}">
                <a16:creationId xmlns:a16="http://schemas.microsoft.com/office/drawing/2014/main" id="{52767511-5A10-4D3D-95E4-E9597FE9885E}"/>
              </a:ext>
            </a:extLst>
          </p:cNvPr>
          <p:cNvSpPr/>
          <p:nvPr/>
        </p:nvSpPr>
        <p:spPr>
          <a:xfrm>
            <a:off x="1433300" y="3614795"/>
            <a:ext cx="311085" cy="443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26" name="Arrow: Down 25">
            <a:extLst>
              <a:ext uri="{FF2B5EF4-FFF2-40B4-BE49-F238E27FC236}">
                <a16:creationId xmlns:a16="http://schemas.microsoft.com/office/drawing/2014/main" id="{554D5C6A-8BBF-4D44-A8E4-9C8D7C8ED6CD}"/>
              </a:ext>
            </a:extLst>
          </p:cNvPr>
          <p:cNvSpPr/>
          <p:nvPr/>
        </p:nvSpPr>
        <p:spPr>
          <a:xfrm>
            <a:off x="1433300" y="4523983"/>
            <a:ext cx="311085" cy="443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22" name="Arrow: Down 21">
            <a:extLst>
              <a:ext uri="{FF2B5EF4-FFF2-40B4-BE49-F238E27FC236}">
                <a16:creationId xmlns:a16="http://schemas.microsoft.com/office/drawing/2014/main" id="{D14FBF24-AE32-49FC-AD29-9CFDBA950A54}"/>
              </a:ext>
            </a:extLst>
          </p:cNvPr>
          <p:cNvSpPr/>
          <p:nvPr/>
        </p:nvSpPr>
        <p:spPr>
          <a:xfrm>
            <a:off x="1433300" y="1786093"/>
            <a:ext cx="311085" cy="44352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28" name="Shape 2614">
            <a:extLst>
              <a:ext uri="{FF2B5EF4-FFF2-40B4-BE49-F238E27FC236}">
                <a16:creationId xmlns:a16="http://schemas.microsoft.com/office/drawing/2014/main" id="{F46996E4-4A99-4F6D-A413-D13109208C5F}"/>
              </a:ext>
            </a:extLst>
          </p:cNvPr>
          <p:cNvSpPr/>
          <p:nvPr/>
        </p:nvSpPr>
        <p:spPr>
          <a:xfrm>
            <a:off x="2186596" y="1338329"/>
            <a:ext cx="504566" cy="48474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Raleway" panose="020B0503030101060003" pitchFamily="34" charset="0"/>
            </a:endParaRPr>
          </a:p>
        </p:txBody>
      </p:sp>
      <p:sp>
        <p:nvSpPr>
          <p:cNvPr id="29" name="Shape 2540">
            <a:extLst>
              <a:ext uri="{FF2B5EF4-FFF2-40B4-BE49-F238E27FC236}">
                <a16:creationId xmlns:a16="http://schemas.microsoft.com/office/drawing/2014/main" id="{8716394F-7879-4B10-9F7F-513B234AA1A8}"/>
              </a:ext>
            </a:extLst>
          </p:cNvPr>
          <p:cNvSpPr/>
          <p:nvPr/>
        </p:nvSpPr>
        <p:spPr>
          <a:xfrm>
            <a:off x="2184517" y="3242040"/>
            <a:ext cx="442817" cy="437422"/>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Raleway" panose="020B0503030101060003" pitchFamily="34" charset="0"/>
            </a:endParaRPr>
          </a:p>
        </p:txBody>
      </p:sp>
      <p:sp>
        <p:nvSpPr>
          <p:cNvPr id="31" name="Shape 2565">
            <a:extLst>
              <a:ext uri="{FF2B5EF4-FFF2-40B4-BE49-F238E27FC236}">
                <a16:creationId xmlns:a16="http://schemas.microsoft.com/office/drawing/2014/main" id="{96B89C70-8DC4-4641-91EE-69149E4E6100}"/>
              </a:ext>
            </a:extLst>
          </p:cNvPr>
          <p:cNvSpPr/>
          <p:nvPr/>
        </p:nvSpPr>
        <p:spPr>
          <a:xfrm>
            <a:off x="2122768" y="5077038"/>
            <a:ext cx="504566" cy="378138"/>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Raleway" panose="020B0503030101060003" pitchFamily="34" charset="0"/>
            </a:endParaRPr>
          </a:p>
        </p:txBody>
      </p:sp>
      <p:sp>
        <p:nvSpPr>
          <p:cNvPr id="37" name="Shape 2536">
            <a:extLst>
              <a:ext uri="{FF2B5EF4-FFF2-40B4-BE49-F238E27FC236}">
                <a16:creationId xmlns:a16="http://schemas.microsoft.com/office/drawing/2014/main" id="{EBD8265B-995C-4BF7-9FF0-1DCA6B0B6471}"/>
              </a:ext>
            </a:extLst>
          </p:cNvPr>
          <p:cNvSpPr/>
          <p:nvPr/>
        </p:nvSpPr>
        <p:spPr>
          <a:xfrm>
            <a:off x="2252933" y="4156492"/>
            <a:ext cx="371893" cy="378137"/>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Raleway" panose="020B0503030101060003" pitchFamily="34" charset="0"/>
            </a:endParaRPr>
          </a:p>
        </p:txBody>
      </p:sp>
      <p:pic>
        <p:nvPicPr>
          <p:cNvPr id="30" name="Picture 29" descr="Logo, company name&#10;&#10;Description automatically generated">
            <a:extLst>
              <a:ext uri="{FF2B5EF4-FFF2-40B4-BE49-F238E27FC236}">
                <a16:creationId xmlns:a16="http://schemas.microsoft.com/office/drawing/2014/main" id="{7E28B1FA-3043-4D26-8C84-AA7D4B1426AB}"/>
              </a:ext>
            </a:extLst>
          </p:cNvPr>
          <p:cNvPicPr>
            <a:picLocks noChangeAspect="1"/>
          </p:cNvPicPr>
          <p:nvPr/>
        </p:nvPicPr>
        <p:blipFill>
          <a:blip r:embed="rId2"/>
          <a:stretch>
            <a:fillRect/>
          </a:stretch>
        </p:blipFill>
        <p:spPr>
          <a:xfrm>
            <a:off x="7672556" y="5805007"/>
            <a:ext cx="1471444" cy="941724"/>
          </a:xfrm>
          <a:prstGeom prst="rect">
            <a:avLst/>
          </a:prstGeom>
        </p:spPr>
      </p:pic>
    </p:spTree>
    <p:extLst>
      <p:ext uri="{BB962C8B-B14F-4D97-AF65-F5344CB8AC3E}">
        <p14:creationId xmlns:p14="http://schemas.microsoft.com/office/powerpoint/2010/main" val="2745095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CA817B1-E75C-4DB8-9B0A-1A0AC25A777C}" type="slidenum">
              <a:rPr lang="en-GB" smtClean="0"/>
              <a:pPr/>
              <a:t>24</a:t>
            </a:fld>
            <a:endParaRPr lang="en-GB"/>
          </a:p>
        </p:txBody>
      </p:sp>
      <p:sp>
        <p:nvSpPr>
          <p:cNvPr id="4" name="Picture Placeholder 3"/>
          <p:cNvSpPr>
            <a:spLocks noGrp="1"/>
          </p:cNvSpPr>
          <p:nvPr>
            <p:ph type="pic" sz="quarter" idx="12"/>
          </p:nvPr>
        </p:nvSpPr>
        <p:spPr>
          <a:xfrm>
            <a:off x="2086252" y="612559"/>
            <a:ext cx="7057748" cy="6243169"/>
          </a:xfrm>
        </p:spPr>
      </p:sp>
      <p:sp>
        <p:nvSpPr>
          <p:cNvPr id="5" name="TextBox 4"/>
          <p:cNvSpPr txBox="1"/>
          <p:nvPr/>
        </p:nvSpPr>
        <p:spPr>
          <a:xfrm>
            <a:off x="220554" y="991843"/>
            <a:ext cx="4394224" cy="923330"/>
          </a:xfrm>
          <a:prstGeom prst="rect">
            <a:avLst/>
          </a:prstGeom>
          <a:noFill/>
        </p:spPr>
        <p:txBody>
          <a:bodyPr wrap="square" rtlCol="0">
            <a:spAutoFit/>
          </a:bodyPr>
          <a:lstStyle/>
          <a:p>
            <a:r>
              <a:rPr lang="en-GB" sz="2700" b="1" spc="450">
                <a:solidFill>
                  <a:schemeClr val="accent6">
                    <a:lumMod val="50000"/>
                  </a:schemeClr>
                </a:solidFill>
                <a:latin typeface="Raleway" panose="020B0503030101060003" pitchFamily="34" charset="0"/>
              </a:rPr>
              <a:t> AUTOMATED COMPLIANCE</a:t>
            </a:r>
          </a:p>
        </p:txBody>
      </p:sp>
      <p:sp>
        <p:nvSpPr>
          <p:cNvPr id="6" name="Text Placeholder 10"/>
          <p:cNvSpPr txBox="1">
            <a:spLocks/>
          </p:cNvSpPr>
          <p:nvPr/>
        </p:nvSpPr>
        <p:spPr>
          <a:xfrm>
            <a:off x="368737" y="2464341"/>
            <a:ext cx="2730947" cy="2539604"/>
          </a:xfrm>
          <a:prstGeom prst="rect">
            <a:avLst/>
          </a:prstGeom>
        </p:spPr>
        <p:txBody>
          <a:bodyPr vert="horz" lIns="68580" tIns="34290" rIns="68580" bIns="34290" rtlCol="0" anchor="t"/>
          <a:lstStyle>
            <a:defPPr>
              <a:defRPr lang="en-US"/>
            </a:defPPr>
            <a:lvl1pPr marL="0" algn="r" defTabSz="914400" rtl="0" eaLnBrk="1" latinLnBrk="0" hangingPunct="1">
              <a:defRPr sz="2400" kern="1200">
                <a:solidFill>
                  <a:schemeClr val="tx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Clr>
                <a:schemeClr val="accent3"/>
              </a:buClr>
              <a:buFont typeface="Arial" panose="020B0604020202020204" pitchFamily="34" charset="0"/>
              <a:buChar char="•"/>
            </a:pPr>
            <a:r>
              <a:rPr lang="en-GB" sz="2000"/>
              <a:t>With a click of a button, see all state and federal database results and validate compliance! </a:t>
            </a:r>
          </a:p>
        </p:txBody>
      </p:sp>
      <p:pic>
        <p:nvPicPr>
          <p:cNvPr id="7" name="Picture 6">
            <a:extLst>
              <a:ext uri="{FF2B5EF4-FFF2-40B4-BE49-F238E27FC236}">
                <a16:creationId xmlns:a16="http://schemas.microsoft.com/office/drawing/2014/main" id="{640D6C2A-7355-4E07-B005-0583EB2373A9}"/>
              </a:ext>
            </a:extLst>
          </p:cNvPr>
          <p:cNvPicPr>
            <a:picLocks noChangeAspect="1"/>
          </p:cNvPicPr>
          <p:nvPr/>
        </p:nvPicPr>
        <p:blipFill>
          <a:blip r:embed="rId2"/>
          <a:stretch>
            <a:fillRect/>
          </a:stretch>
        </p:blipFill>
        <p:spPr>
          <a:xfrm>
            <a:off x="4411744" y="1658161"/>
            <a:ext cx="4474705" cy="4757670"/>
          </a:xfrm>
          <a:prstGeom prst="rect">
            <a:avLst/>
          </a:prstGeom>
        </p:spPr>
      </p:pic>
      <p:pic>
        <p:nvPicPr>
          <p:cNvPr id="8" name="Picture 7" descr="Logo, company name&#10;&#10;Description automatically generated">
            <a:extLst>
              <a:ext uri="{FF2B5EF4-FFF2-40B4-BE49-F238E27FC236}">
                <a16:creationId xmlns:a16="http://schemas.microsoft.com/office/drawing/2014/main" id="{012E91AA-3D42-408F-9284-3DCDBB774944}"/>
              </a:ext>
            </a:extLst>
          </p:cNvPr>
          <p:cNvPicPr>
            <a:picLocks noChangeAspect="1"/>
          </p:cNvPicPr>
          <p:nvPr/>
        </p:nvPicPr>
        <p:blipFill>
          <a:blip r:embed="rId3"/>
          <a:stretch>
            <a:fillRect/>
          </a:stretch>
        </p:blipFill>
        <p:spPr>
          <a:xfrm>
            <a:off x="220554" y="5751656"/>
            <a:ext cx="1471444" cy="941724"/>
          </a:xfrm>
          <a:prstGeom prst="rect">
            <a:avLst/>
          </a:prstGeom>
        </p:spPr>
      </p:pic>
    </p:spTree>
    <p:extLst>
      <p:ext uri="{BB962C8B-B14F-4D97-AF65-F5344CB8AC3E}">
        <p14:creationId xmlns:p14="http://schemas.microsoft.com/office/powerpoint/2010/main" val="2682644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194159" y="714966"/>
            <a:ext cx="1325880" cy="457200"/>
          </a:xfrm>
        </p:spPr>
        <p:txBody>
          <a:bodyPr/>
          <a:lstStyle/>
          <a:p>
            <a:r>
              <a:rPr lang="en-GB"/>
              <a:t>Keep it simply smart!</a:t>
            </a:r>
          </a:p>
        </p:txBody>
      </p:sp>
      <p:sp>
        <p:nvSpPr>
          <p:cNvPr id="3" name="Slide Number Placeholder 2"/>
          <p:cNvSpPr>
            <a:spLocks noGrp="1"/>
          </p:cNvSpPr>
          <p:nvPr>
            <p:ph type="sldNum" sz="quarter" idx="11"/>
          </p:nvPr>
        </p:nvSpPr>
        <p:spPr/>
        <p:txBody>
          <a:bodyPr/>
          <a:lstStyle/>
          <a:p>
            <a:fld id="{CCA817B1-E75C-4DB8-9B0A-1A0AC25A777C}" type="slidenum">
              <a:rPr lang="en-GB" smtClean="0"/>
              <a:pPr/>
              <a:t>25</a:t>
            </a:fld>
            <a:endParaRPr lang="en-GB"/>
          </a:p>
        </p:txBody>
      </p:sp>
      <p:sp>
        <p:nvSpPr>
          <p:cNvPr id="4" name="Picture Placeholder 3"/>
          <p:cNvSpPr>
            <a:spLocks noGrp="1"/>
          </p:cNvSpPr>
          <p:nvPr>
            <p:ph type="pic" sz="quarter" idx="12"/>
          </p:nvPr>
        </p:nvSpPr>
        <p:spPr>
          <a:xfrm>
            <a:off x="-8111" y="2788719"/>
            <a:ext cx="3068774" cy="3682105"/>
          </a:xfrm>
        </p:spPr>
      </p:sp>
      <p:sp>
        <p:nvSpPr>
          <p:cNvPr id="5" name="Picture Placeholder 4"/>
          <p:cNvSpPr>
            <a:spLocks noGrp="1"/>
          </p:cNvSpPr>
          <p:nvPr>
            <p:ph type="pic" sz="quarter" idx="13"/>
          </p:nvPr>
        </p:nvSpPr>
        <p:spPr>
          <a:xfrm>
            <a:off x="3080315" y="2783542"/>
            <a:ext cx="3037115" cy="3682105"/>
          </a:xfrm>
        </p:spPr>
      </p:sp>
      <p:sp>
        <p:nvSpPr>
          <p:cNvPr id="6" name="Picture Placeholder 5"/>
          <p:cNvSpPr>
            <a:spLocks noGrp="1"/>
          </p:cNvSpPr>
          <p:nvPr>
            <p:ph type="pic" sz="quarter" idx="14"/>
          </p:nvPr>
        </p:nvSpPr>
        <p:spPr>
          <a:xfrm>
            <a:off x="6125266" y="2783542"/>
            <a:ext cx="3037114" cy="3682106"/>
          </a:xfrm>
        </p:spPr>
      </p:sp>
      <p:sp>
        <p:nvSpPr>
          <p:cNvPr id="11" name="TextBox 10">
            <a:extLst>
              <a:ext uri="{FF2B5EF4-FFF2-40B4-BE49-F238E27FC236}">
                <a16:creationId xmlns:a16="http://schemas.microsoft.com/office/drawing/2014/main" id="{6B7A2407-7021-4A0E-A198-7AB807377826}"/>
              </a:ext>
            </a:extLst>
          </p:cNvPr>
          <p:cNvSpPr txBox="1"/>
          <p:nvPr/>
        </p:nvSpPr>
        <p:spPr>
          <a:xfrm>
            <a:off x="311011" y="1034031"/>
            <a:ext cx="8680472" cy="923330"/>
          </a:xfrm>
          <a:prstGeom prst="rect">
            <a:avLst/>
          </a:prstGeom>
          <a:noFill/>
        </p:spPr>
        <p:txBody>
          <a:bodyPr wrap="square" rtlCol="0">
            <a:spAutoFit/>
          </a:bodyPr>
          <a:lstStyle/>
          <a:p>
            <a:r>
              <a:rPr lang="en-GB" sz="2700" b="1" spc="450">
                <a:solidFill>
                  <a:schemeClr val="accent6">
                    <a:lumMod val="50000"/>
                  </a:schemeClr>
                </a:solidFill>
                <a:latin typeface="Raleway" panose="020B0503030101060003" pitchFamily="34" charset="0"/>
              </a:rPr>
              <a:t>ADVANTAGES TO AUTOMATED COMPLIANCE</a:t>
            </a:r>
          </a:p>
        </p:txBody>
      </p:sp>
      <p:sp>
        <p:nvSpPr>
          <p:cNvPr id="12" name="Rounded Rectangle 24">
            <a:extLst>
              <a:ext uri="{FF2B5EF4-FFF2-40B4-BE49-F238E27FC236}">
                <a16:creationId xmlns:a16="http://schemas.microsoft.com/office/drawing/2014/main" id="{EEC9DDF8-9402-427D-9795-8F5F0EA90115}"/>
              </a:ext>
            </a:extLst>
          </p:cNvPr>
          <p:cNvSpPr/>
          <p:nvPr/>
        </p:nvSpPr>
        <p:spPr>
          <a:xfrm>
            <a:off x="318847" y="2804278"/>
            <a:ext cx="2535011" cy="1156070"/>
          </a:xfrm>
          <a:prstGeom prst="roundRect">
            <a:avLst/>
          </a:prstGeom>
          <a:solidFill>
            <a:schemeClr val="accent1">
              <a:lumMod val="60000"/>
              <a:lumOff val="40000"/>
              <a:alpha val="54000"/>
            </a:scheme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ounded Rectangle 17">
            <a:extLst>
              <a:ext uri="{FF2B5EF4-FFF2-40B4-BE49-F238E27FC236}">
                <a16:creationId xmlns:a16="http://schemas.microsoft.com/office/drawing/2014/main" id="{A9ED54A9-0A46-4B94-8E84-6007BFB00F16}"/>
              </a:ext>
            </a:extLst>
          </p:cNvPr>
          <p:cNvSpPr/>
          <p:nvPr/>
        </p:nvSpPr>
        <p:spPr>
          <a:xfrm>
            <a:off x="311011" y="3442705"/>
            <a:ext cx="2535011" cy="2080676"/>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TextBox 13">
            <a:extLst>
              <a:ext uri="{FF2B5EF4-FFF2-40B4-BE49-F238E27FC236}">
                <a16:creationId xmlns:a16="http://schemas.microsoft.com/office/drawing/2014/main" id="{0885DC7A-6AC8-447F-9C01-67380A66536E}"/>
              </a:ext>
            </a:extLst>
          </p:cNvPr>
          <p:cNvSpPr txBox="1"/>
          <p:nvPr/>
        </p:nvSpPr>
        <p:spPr>
          <a:xfrm>
            <a:off x="250753" y="2964267"/>
            <a:ext cx="2551046" cy="323165"/>
          </a:xfrm>
          <a:prstGeom prst="rect">
            <a:avLst/>
          </a:prstGeom>
          <a:noFill/>
        </p:spPr>
        <p:txBody>
          <a:bodyPr wrap="square" rtlCol="0">
            <a:spAutoFit/>
          </a:bodyPr>
          <a:lstStyle/>
          <a:p>
            <a:pPr algn="ctr"/>
            <a:r>
              <a:rPr lang="en-US" sz="1500" b="1"/>
              <a:t>Paperless, easy-to-find</a:t>
            </a:r>
          </a:p>
        </p:txBody>
      </p:sp>
      <p:sp>
        <p:nvSpPr>
          <p:cNvPr id="15" name="TextBox 14">
            <a:extLst>
              <a:ext uri="{FF2B5EF4-FFF2-40B4-BE49-F238E27FC236}">
                <a16:creationId xmlns:a16="http://schemas.microsoft.com/office/drawing/2014/main" id="{3D054423-2D38-47CE-AF83-E0EBEED7D6FF}"/>
              </a:ext>
            </a:extLst>
          </p:cNvPr>
          <p:cNvSpPr txBox="1"/>
          <p:nvPr/>
        </p:nvSpPr>
        <p:spPr>
          <a:xfrm rot="20173524">
            <a:off x="628052" y="4515008"/>
            <a:ext cx="1900929" cy="507831"/>
          </a:xfrm>
          <a:prstGeom prst="rect">
            <a:avLst/>
          </a:prstGeom>
          <a:noFill/>
        </p:spPr>
        <p:txBody>
          <a:bodyPr wrap="square" rtlCol="0">
            <a:spAutoFit/>
          </a:bodyPr>
          <a:lstStyle/>
          <a:p>
            <a:pPr algn="ctr"/>
            <a:r>
              <a:rPr lang="en-US" sz="1350" err="1">
                <a:ln w="3175">
                  <a:solidFill>
                    <a:schemeClr val="tx1"/>
                  </a:solidFill>
                </a:ln>
                <a:solidFill>
                  <a:schemeClr val="accent6">
                    <a:lumMod val="75000"/>
                  </a:schemeClr>
                </a:solidFill>
                <a:latin typeface="Stencil" panose="040409050D0802020404" pitchFamily="82" charset="0"/>
              </a:rPr>
              <a:t>eVAS</a:t>
            </a:r>
            <a:r>
              <a:rPr lang="en-US" sz="1350">
                <a:ln w="3175">
                  <a:solidFill>
                    <a:schemeClr val="tx1"/>
                  </a:solidFill>
                </a:ln>
                <a:solidFill>
                  <a:schemeClr val="accent6">
                    <a:lumMod val="75000"/>
                  </a:schemeClr>
                </a:solidFill>
                <a:latin typeface="Stencil" panose="040409050D0802020404" pitchFamily="82" charset="0"/>
              </a:rPr>
              <a:t> External Search Audit Report</a:t>
            </a:r>
          </a:p>
        </p:txBody>
      </p:sp>
      <p:sp>
        <p:nvSpPr>
          <p:cNvPr id="16" name="Rounded Rectangle 25">
            <a:extLst>
              <a:ext uri="{FF2B5EF4-FFF2-40B4-BE49-F238E27FC236}">
                <a16:creationId xmlns:a16="http://schemas.microsoft.com/office/drawing/2014/main" id="{E9A95278-3BA6-4BBC-8850-8A5F87695E03}"/>
              </a:ext>
            </a:extLst>
          </p:cNvPr>
          <p:cNvSpPr/>
          <p:nvPr/>
        </p:nvSpPr>
        <p:spPr>
          <a:xfrm>
            <a:off x="3332207" y="2770623"/>
            <a:ext cx="2539520" cy="1173116"/>
          </a:xfrm>
          <a:prstGeom prst="roundRect">
            <a:avLst/>
          </a:prstGeom>
          <a:solidFill>
            <a:schemeClr val="accent1">
              <a:lumMod val="60000"/>
              <a:lumOff val="40000"/>
              <a:alpha val="54000"/>
            </a:scheme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ounded Rectangle 16">
            <a:extLst>
              <a:ext uri="{FF2B5EF4-FFF2-40B4-BE49-F238E27FC236}">
                <a16:creationId xmlns:a16="http://schemas.microsoft.com/office/drawing/2014/main" id="{021A0396-3497-48D1-ACD3-9332A9682F06}"/>
              </a:ext>
            </a:extLst>
          </p:cNvPr>
          <p:cNvSpPr/>
          <p:nvPr/>
        </p:nvSpPr>
        <p:spPr>
          <a:xfrm>
            <a:off x="3324371" y="3401141"/>
            <a:ext cx="2539520" cy="2111356"/>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TextBox 17">
            <a:extLst>
              <a:ext uri="{FF2B5EF4-FFF2-40B4-BE49-F238E27FC236}">
                <a16:creationId xmlns:a16="http://schemas.microsoft.com/office/drawing/2014/main" id="{B993E682-1308-4945-9649-7D8D5574C28D}"/>
              </a:ext>
            </a:extLst>
          </p:cNvPr>
          <p:cNvSpPr txBox="1"/>
          <p:nvPr/>
        </p:nvSpPr>
        <p:spPr>
          <a:xfrm rot="20173524">
            <a:off x="3544802" y="4096636"/>
            <a:ext cx="1904310" cy="507831"/>
          </a:xfrm>
          <a:prstGeom prst="rect">
            <a:avLst/>
          </a:prstGeom>
          <a:noFill/>
        </p:spPr>
        <p:txBody>
          <a:bodyPr wrap="square" rtlCol="0">
            <a:spAutoFit/>
          </a:bodyPr>
          <a:lstStyle/>
          <a:p>
            <a:pPr algn="ctr"/>
            <a:r>
              <a:rPr lang="en-US" sz="1350" err="1">
                <a:ln w="3175">
                  <a:solidFill>
                    <a:schemeClr val="tx1"/>
                  </a:solidFill>
                </a:ln>
                <a:solidFill>
                  <a:schemeClr val="accent6">
                    <a:lumMod val="75000"/>
                  </a:schemeClr>
                </a:solidFill>
                <a:latin typeface="Stencil" panose="040409050D0802020404" pitchFamily="82" charset="0"/>
              </a:rPr>
              <a:t>eVAS</a:t>
            </a:r>
            <a:r>
              <a:rPr lang="en-US" sz="1350">
                <a:ln w="3175">
                  <a:solidFill>
                    <a:schemeClr val="tx1"/>
                  </a:solidFill>
                </a:ln>
                <a:solidFill>
                  <a:schemeClr val="accent6">
                    <a:lumMod val="75000"/>
                  </a:schemeClr>
                </a:solidFill>
                <a:latin typeface="Stencil" panose="040409050D0802020404" pitchFamily="82" charset="0"/>
              </a:rPr>
              <a:t> outstanding External Search Report</a:t>
            </a:r>
          </a:p>
        </p:txBody>
      </p:sp>
      <p:sp>
        <p:nvSpPr>
          <p:cNvPr id="21" name="TextBox 20">
            <a:extLst>
              <a:ext uri="{FF2B5EF4-FFF2-40B4-BE49-F238E27FC236}">
                <a16:creationId xmlns:a16="http://schemas.microsoft.com/office/drawing/2014/main" id="{ED692FB7-4945-4951-9410-509BC628918C}"/>
              </a:ext>
            </a:extLst>
          </p:cNvPr>
          <p:cNvSpPr txBox="1"/>
          <p:nvPr/>
        </p:nvSpPr>
        <p:spPr>
          <a:xfrm>
            <a:off x="3296477" y="2803183"/>
            <a:ext cx="2551046" cy="553998"/>
          </a:xfrm>
          <a:prstGeom prst="rect">
            <a:avLst/>
          </a:prstGeom>
          <a:noFill/>
        </p:spPr>
        <p:txBody>
          <a:bodyPr wrap="square" rtlCol="0">
            <a:spAutoFit/>
          </a:bodyPr>
          <a:lstStyle/>
          <a:p>
            <a:pPr algn="ctr"/>
            <a:r>
              <a:rPr lang="en-US" sz="1500" b="1"/>
              <a:t>Ensures all External Searches are identified</a:t>
            </a:r>
          </a:p>
        </p:txBody>
      </p:sp>
      <p:sp>
        <p:nvSpPr>
          <p:cNvPr id="25" name="Rounded Rectangle 26">
            <a:extLst>
              <a:ext uri="{FF2B5EF4-FFF2-40B4-BE49-F238E27FC236}">
                <a16:creationId xmlns:a16="http://schemas.microsoft.com/office/drawing/2014/main" id="{68799B72-872E-445A-BA3B-F1ECFFD76E78}"/>
              </a:ext>
            </a:extLst>
          </p:cNvPr>
          <p:cNvSpPr/>
          <p:nvPr/>
        </p:nvSpPr>
        <p:spPr>
          <a:xfrm>
            <a:off x="6375456" y="2783542"/>
            <a:ext cx="2459783" cy="1197542"/>
          </a:xfrm>
          <a:prstGeom prst="roundRect">
            <a:avLst/>
          </a:prstGeom>
          <a:solidFill>
            <a:schemeClr val="accent1">
              <a:lumMod val="60000"/>
              <a:lumOff val="40000"/>
              <a:alpha val="54000"/>
            </a:scheme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ounded Rectangle 27">
            <a:extLst>
              <a:ext uri="{FF2B5EF4-FFF2-40B4-BE49-F238E27FC236}">
                <a16:creationId xmlns:a16="http://schemas.microsoft.com/office/drawing/2014/main" id="{AAA708DE-D049-48DB-91A7-5FE81EB31721}"/>
              </a:ext>
            </a:extLst>
          </p:cNvPr>
          <p:cNvSpPr/>
          <p:nvPr/>
        </p:nvSpPr>
        <p:spPr>
          <a:xfrm>
            <a:off x="6392548" y="3357181"/>
            <a:ext cx="2459783" cy="2155316"/>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Rounded Rectangle 23">
            <a:extLst>
              <a:ext uri="{FF2B5EF4-FFF2-40B4-BE49-F238E27FC236}">
                <a16:creationId xmlns:a16="http://schemas.microsoft.com/office/drawing/2014/main" id="{581147DB-A73B-4FE0-9212-A4BD90B81A04}"/>
              </a:ext>
            </a:extLst>
          </p:cNvPr>
          <p:cNvSpPr/>
          <p:nvPr/>
        </p:nvSpPr>
        <p:spPr>
          <a:xfrm>
            <a:off x="6667664" y="3505724"/>
            <a:ext cx="1909550" cy="1627595"/>
          </a:xfrm>
          <a:prstGeom prst="roundRect">
            <a:avLst>
              <a:gd name="adj" fmla="val 10000"/>
            </a:avLst>
          </a:prstGeom>
          <a:blipFill rotWithShape="1">
            <a:blip r:embed="rId4">
              <a:extLst>
                <a:ext uri="{BEBA8EAE-BF5A-486C-A8C5-ECC9F3942E4B}">
                  <a14:imgProps xmlns:a14="http://schemas.microsoft.com/office/drawing/2010/main">
                    <a14:imgLayer r:embed="rId5">
                      <a14:imgEffect>
                        <a14:sharpenSoften amount="-31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TextBox 27">
            <a:extLst>
              <a:ext uri="{FF2B5EF4-FFF2-40B4-BE49-F238E27FC236}">
                <a16:creationId xmlns:a16="http://schemas.microsoft.com/office/drawing/2014/main" id="{7CA8D2A1-831D-4188-94CA-F88243CD7AF2}"/>
              </a:ext>
            </a:extLst>
          </p:cNvPr>
          <p:cNvSpPr txBox="1"/>
          <p:nvPr/>
        </p:nvSpPr>
        <p:spPr>
          <a:xfrm>
            <a:off x="6347887" y="2815343"/>
            <a:ext cx="2464978" cy="553998"/>
          </a:xfrm>
          <a:prstGeom prst="rect">
            <a:avLst/>
          </a:prstGeom>
          <a:noFill/>
        </p:spPr>
        <p:txBody>
          <a:bodyPr wrap="square" rtlCol="0">
            <a:spAutoFit/>
          </a:bodyPr>
          <a:lstStyle/>
          <a:p>
            <a:pPr algn="ctr"/>
            <a:r>
              <a:rPr lang="en-US" sz="1500" b="1"/>
              <a:t>Time savings during audit</a:t>
            </a:r>
          </a:p>
        </p:txBody>
      </p:sp>
      <p:pic>
        <p:nvPicPr>
          <p:cNvPr id="23" name="Picture 22" descr="Logo, company name&#10;&#10;Description automatically generated">
            <a:extLst>
              <a:ext uri="{FF2B5EF4-FFF2-40B4-BE49-F238E27FC236}">
                <a16:creationId xmlns:a16="http://schemas.microsoft.com/office/drawing/2014/main" id="{63427632-2CC9-4CD8-88E6-4C5C60847252}"/>
              </a:ext>
            </a:extLst>
          </p:cNvPr>
          <p:cNvPicPr>
            <a:picLocks noChangeAspect="1"/>
          </p:cNvPicPr>
          <p:nvPr/>
        </p:nvPicPr>
        <p:blipFill>
          <a:blip r:embed="rId6"/>
          <a:stretch>
            <a:fillRect/>
          </a:stretch>
        </p:blipFill>
        <p:spPr>
          <a:xfrm>
            <a:off x="7580376" y="888667"/>
            <a:ext cx="1471444" cy="941724"/>
          </a:xfrm>
          <a:prstGeom prst="rect">
            <a:avLst/>
          </a:prstGeom>
        </p:spPr>
      </p:pic>
      <p:sp>
        <p:nvSpPr>
          <p:cNvPr id="7" name="TextBox 6">
            <a:extLst>
              <a:ext uri="{FF2B5EF4-FFF2-40B4-BE49-F238E27FC236}">
                <a16:creationId xmlns:a16="http://schemas.microsoft.com/office/drawing/2014/main" id="{44B1830A-B9A4-46D8-B7E2-7A2419BA7ECF}"/>
              </a:ext>
            </a:extLst>
          </p:cNvPr>
          <p:cNvSpPr txBox="1"/>
          <p:nvPr/>
        </p:nvSpPr>
        <p:spPr>
          <a:xfrm>
            <a:off x="381740" y="2138292"/>
            <a:ext cx="7466120" cy="584775"/>
          </a:xfrm>
          <a:prstGeom prst="rect">
            <a:avLst/>
          </a:prstGeom>
          <a:noFill/>
        </p:spPr>
        <p:txBody>
          <a:bodyPr wrap="square" rtlCol="0">
            <a:spAutoFit/>
          </a:bodyPr>
          <a:lstStyle/>
          <a:p>
            <a:r>
              <a:rPr lang="en-US" sz="1600"/>
              <a:t>While providing controls and automation, time saving more than offsets time spent implementing controls.</a:t>
            </a:r>
          </a:p>
        </p:txBody>
      </p:sp>
    </p:spTree>
    <p:extLst>
      <p:ext uri="{BB962C8B-B14F-4D97-AF65-F5344CB8AC3E}">
        <p14:creationId xmlns:p14="http://schemas.microsoft.com/office/powerpoint/2010/main" val="115792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00DC-889F-4A8F-B601-E761BDF20F21}"/>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C27866C2-166D-4AD7-8689-F41B8AC2A2C4}"/>
              </a:ext>
            </a:extLst>
          </p:cNvPr>
          <p:cNvSpPr>
            <a:spLocks noGrp="1"/>
          </p:cNvSpPr>
          <p:nvPr>
            <p:ph idx="1"/>
          </p:nvPr>
        </p:nvSpPr>
        <p:spPr/>
        <p:txBody>
          <a:bodyPr/>
          <a:lstStyle/>
          <a:p>
            <a:r>
              <a:rPr lang="en-US"/>
              <a:t>New fraud schemes arise everyday </a:t>
            </a:r>
          </a:p>
          <a:p>
            <a:r>
              <a:rPr lang="en-US"/>
              <a:t>New and increased compliance requirements are imposed every year </a:t>
            </a:r>
          </a:p>
          <a:p>
            <a:r>
              <a:rPr lang="en-US"/>
              <a:t>Fiscal office staffing remains constant at best </a:t>
            </a:r>
          </a:p>
          <a:p>
            <a:r>
              <a:rPr lang="en-US"/>
              <a:t>Automation no longer a luxury but a necessity </a:t>
            </a:r>
          </a:p>
          <a:p>
            <a:endParaRPr lang="en-US"/>
          </a:p>
        </p:txBody>
      </p:sp>
      <p:pic>
        <p:nvPicPr>
          <p:cNvPr id="4" name="Picture 3">
            <a:extLst>
              <a:ext uri="{FF2B5EF4-FFF2-40B4-BE49-F238E27FC236}">
                <a16:creationId xmlns:a16="http://schemas.microsoft.com/office/drawing/2014/main" id="{716B51B7-27E4-46A5-96FC-AE623D6066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9588" y="5715976"/>
            <a:ext cx="1784412" cy="1142024"/>
          </a:xfrm>
          <a:prstGeom prst="rect">
            <a:avLst/>
          </a:prstGeom>
        </p:spPr>
      </p:pic>
    </p:spTree>
    <p:extLst>
      <p:ext uri="{BB962C8B-B14F-4D97-AF65-F5344CB8AC3E}">
        <p14:creationId xmlns:p14="http://schemas.microsoft.com/office/powerpoint/2010/main" val="2356613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FCA7-7B70-44BF-8E01-1337B5DB9FA0}"/>
              </a:ext>
            </a:extLst>
          </p:cNvPr>
          <p:cNvSpPr>
            <a:spLocks noGrp="1"/>
          </p:cNvSpPr>
          <p:nvPr>
            <p:ph type="title"/>
          </p:nvPr>
        </p:nvSpPr>
        <p:spPr/>
        <p:txBody>
          <a:bodyPr/>
          <a:lstStyle/>
          <a:p>
            <a:r>
              <a:rPr lang="en-US"/>
              <a:t>Questions? </a:t>
            </a:r>
          </a:p>
        </p:txBody>
      </p:sp>
      <p:pic>
        <p:nvPicPr>
          <p:cNvPr id="4" name="Content Placeholder 3">
            <a:extLst>
              <a:ext uri="{FF2B5EF4-FFF2-40B4-BE49-F238E27FC236}">
                <a16:creationId xmlns:a16="http://schemas.microsoft.com/office/drawing/2014/main" id="{213BFA6B-1108-4877-B14A-AFA8B3F6C1B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21732" y="5808269"/>
            <a:ext cx="1640204" cy="1049731"/>
          </a:xfrm>
          <a:prstGeom prst="rect">
            <a:avLst/>
          </a:prstGeom>
        </p:spPr>
      </p:pic>
    </p:spTree>
    <p:extLst>
      <p:ext uri="{BB962C8B-B14F-4D97-AF65-F5344CB8AC3E}">
        <p14:creationId xmlns:p14="http://schemas.microsoft.com/office/powerpoint/2010/main" val="634670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a:t>Contact Information</a:t>
            </a:r>
          </a:p>
        </p:txBody>
      </p:sp>
      <p:sp>
        <p:nvSpPr>
          <p:cNvPr id="3" name="Content Placeholder 2"/>
          <p:cNvSpPr>
            <a:spLocks noGrp="1"/>
          </p:cNvSpPr>
          <p:nvPr>
            <p:ph idx="1"/>
          </p:nvPr>
        </p:nvSpPr>
        <p:spPr>
          <a:xfrm>
            <a:off x="457200" y="533400"/>
            <a:ext cx="8229600" cy="5431536"/>
          </a:xfrm>
        </p:spPr>
        <p:txBody>
          <a:bodyPr/>
          <a:lstStyle/>
          <a:p>
            <a:endParaRPr lang="en-US"/>
          </a:p>
          <a:p>
            <a:endParaRPr lang="en-US" sz="4000"/>
          </a:p>
          <a:p>
            <a:pPr lvl="1"/>
            <a:r>
              <a:rPr lang="en-US" sz="3200">
                <a:solidFill>
                  <a:schemeClr val="tx1"/>
                </a:solidFill>
                <a:hlinkClick r:id="rId3"/>
              </a:rPr>
              <a:t>info@bonefishsystems.com</a:t>
            </a:r>
            <a:r>
              <a:rPr lang="en-US" sz="3200">
                <a:solidFill>
                  <a:schemeClr val="tx1"/>
                </a:solidFill>
              </a:rPr>
              <a:t> </a:t>
            </a:r>
          </a:p>
          <a:p>
            <a:pPr lvl="1"/>
            <a:r>
              <a:rPr lang="en-US" sz="3200">
                <a:solidFill>
                  <a:schemeClr val="tx1"/>
                </a:solidFill>
              </a:rPr>
              <a:t>614-427-3824</a:t>
            </a:r>
          </a:p>
          <a:p>
            <a:pPr lvl="1"/>
            <a:endParaRPr lang="en-US" sz="2000">
              <a:solidFill>
                <a:schemeClr val="tx1"/>
              </a:solidFill>
            </a:endParaRPr>
          </a:p>
          <a:p>
            <a:pPr lvl="1"/>
            <a:endParaRPr lang="en-US">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361" y="2762054"/>
            <a:ext cx="5004499" cy="3202882"/>
          </a:xfrm>
          <a:prstGeom prst="rect">
            <a:avLst/>
          </a:prstGeom>
        </p:spPr>
      </p:pic>
    </p:spTree>
    <p:extLst>
      <p:ext uri="{BB962C8B-B14F-4D97-AF65-F5344CB8AC3E}">
        <p14:creationId xmlns:p14="http://schemas.microsoft.com/office/powerpoint/2010/main" val="39173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32B19-A650-427D-A8AA-88D78A220CAB}"/>
              </a:ext>
            </a:extLst>
          </p:cNvPr>
          <p:cNvSpPr>
            <a:spLocks noGrp="1"/>
          </p:cNvSpPr>
          <p:nvPr>
            <p:ph type="body" sz="half" idx="2"/>
          </p:nvPr>
        </p:nvSpPr>
        <p:spPr>
          <a:xfrm>
            <a:off x="5424256" y="2325950"/>
            <a:ext cx="3639845" cy="4172504"/>
          </a:xfrm>
        </p:spPr>
        <p:txBody>
          <a:bodyPr>
            <a:normAutofit/>
          </a:bodyPr>
          <a:lstStyle/>
          <a:p>
            <a:pPr marL="697230" lvl="1" indent="-285750">
              <a:buFont typeface="Arial" panose="020B0604020202020204" pitchFamily="34" charset="0"/>
              <a:buChar char="•"/>
            </a:pPr>
            <a:r>
              <a:rPr lang="en-US" sz="1600">
                <a:solidFill>
                  <a:schemeClr val="accent6">
                    <a:lumMod val="10000"/>
                  </a:schemeClr>
                </a:solidFill>
              </a:rPr>
              <a:t>Bonefish Systems is an information technology provider of fraud detection, financial solutions and IT consulting and services.  </a:t>
            </a:r>
          </a:p>
          <a:p>
            <a:pPr marL="411480" lvl="1" indent="0"/>
            <a:endParaRPr lang="en-US" sz="1600">
              <a:solidFill>
                <a:schemeClr val="accent6">
                  <a:lumMod val="10000"/>
                </a:schemeClr>
              </a:solidFill>
            </a:endParaRPr>
          </a:p>
          <a:p>
            <a:pPr marL="697230" lvl="1" indent="-285750">
              <a:buFont typeface="Arial" panose="020B0604020202020204" pitchFamily="34" charset="0"/>
              <a:buChar char="•"/>
            </a:pPr>
            <a:r>
              <a:rPr lang="en-US" sz="1600">
                <a:solidFill>
                  <a:schemeClr val="accent6">
                    <a:lumMod val="10000"/>
                  </a:schemeClr>
                </a:solidFill>
              </a:rPr>
              <a:t>Bonefish markets to the financial sector, both private and public, promoting easy-to-use hosted software applications and IT consulting.</a:t>
            </a:r>
          </a:p>
          <a:p>
            <a:pPr marL="411480" lvl="1" indent="0"/>
            <a:endParaRPr lang="en-US" sz="1600">
              <a:solidFill>
                <a:schemeClr val="accent6">
                  <a:lumMod val="10000"/>
                </a:schemeClr>
              </a:solidFill>
            </a:endParaRPr>
          </a:p>
          <a:p>
            <a:pPr marL="697230" lvl="1" indent="-285750">
              <a:buFont typeface="Arial" panose="020B0604020202020204" pitchFamily="34" charset="0"/>
              <a:buChar char="•"/>
            </a:pPr>
            <a:r>
              <a:rPr lang="en-US" sz="1600">
                <a:solidFill>
                  <a:schemeClr val="accent6">
                    <a:lumMod val="10000"/>
                  </a:schemeClr>
                </a:solidFill>
              </a:rPr>
              <a:t>Additionally, Bonefish provides managed services to local companies to support everyday business technology needs. </a:t>
            </a:r>
            <a:endParaRPr lang="en-US" altLang="en-US" sz="1600">
              <a:solidFill>
                <a:schemeClr val="accent6">
                  <a:lumMod val="10000"/>
                </a:schemeClr>
              </a:solidFill>
            </a:endParaRPr>
          </a:p>
          <a:p>
            <a:endParaRPr lang="en-US"/>
          </a:p>
        </p:txBody>
      </p:sp>
      <p:pic>
        <p:nvPicPr>
          <p:cNvPr id="6" name="Picture 5">
            <a:extLst>
              <a:ext uri="{FF2B5EF4-FFF2-40B4-BE49-F238E27FC236}">
                <a16:creationId xmlns:a16="http://schemas.microsoft.com/office/drawing/2014/main" id="{1E145C74-ACA5-4086-8D33-33B2CA280FA1}"/>
              </a:ext>
            </a:extLst>
          </p:cNvPr>
          <p:cNvPicPr>
            <a:picLocks noChangeAspect="1"/>
          </p:cNvPicPr>
          <p:nvPr/>
        </p:nvPicPr>
        <p:blipFill>
          <a:blip r:embed="rId3"/>
          <a:stretch>
            <a:fillRect/>
          </a:stretch>
        </p:blipFill>
        <p:spPr>
          <a:xfrm>
            <a:off x="6065509" y="417737"/>
            <a:ext cx="2487384" cy="1908213"/>
          </a:xfrm>
          <a:prstGeom prst="rect">
            <a:avLst/>
          </a:prstGeom>
        </p:spPr>
      </p:pic>
      <p:pic>
        <p:nvPicPr>
          <p:cNvPr id="10" name="Picture 9">
            <a:extLst>
              <a:ext uri="{FF2B5EF4-FFF2-40B4-BE49-F238E27FC236}">
                <a16:creationId xmlns:a16="http://schemas.microsoft.com/office/drawing/2014/main" id="{EF714BA3-7CA9-4155-B871-4A2402E434D6}"/>
              </a:ext>
            </a:extLst>
          </p:cNvPr>
          <p:cNvPicPr>
            <a:picLocks noChangeAspect="1"/>
          </p:cNvPicPr>
          <p:nvPr/>
        </p:nvPicPr>
        <p:blipFill>
          <a:blip r:embed="rId4"/>
          <a:stretch>
            <a:fillRect/>
          </a:stretch>
        </p:blipFill>
        <p:spPr>
          <a:xfrm>
            <a:off x="364123" y="706298"/>
            <a:ext cx="5060133" cy="6062924"/>
          </a:xfrm>
          <a:prstGeom prst="rect">
            <a:avLst/>
          </a:prstGeom>
        </p:spPr>
      </p:pic>
    </p:spTree>
    <p:extLst>
      <p:ext uri="{BB962C8B-B14F-4D97-AF65-F5344CB8AC3E}">
        <p14:creationId xmlns:p14="http://schemas.microsoft.com/office/powerpoint/2010/main" val="98490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0A2F-E539-4273-8C55-CBE007336310}"/>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1A8D644E-D357-4758-A9F8-B1E3E79191AC}"/>
              </a:ext>
            </a:extLst>
          </p:cNvPr>
          <p:cNvSpPr>
            <a:spLocks noGrp="1"/>
          </p:cNvSpPr>
          <p:nvPr>
            <p:ph idx="1"/>
          </p:nvPr>
        </p:nvSpPr>
        <p:spPr/>
        <p:txBody>
          <a:bodyPr vert="horz" lIns="91440" tIns="45720" rIns="91440" bIns="45720" anchor="t">
            <a:normAutofit/>
          </a:bodyPr>
          <a:lstStyle/>
          <a:p>
            <a:pPr indent="-255905">
              <a:buFont typeface="Arial" panose="020B0604020202020204" pitchFamily="34" charset="0"/>
              <a:buChar char="•"/>
            </a:pPr>
            <a:r>
              <a:rPr lang="en-US"/>
              <a:t>Trends in Technology </a:t>
            </a:r>
          </a:p>
          <a:p>
            <a:pPr indent="-255905">
              <a:buFont typeface="Arial" panose="020B0604020202020204" pitchFamily="34" charset="0"/>
              <a:buChar char="•"/>
            </a:pPr>
            <a:r>
              <a:rPr lang="en-US"/>
              <a:t>Investments in Financial Controls </a:t>
            </a:r>
          </a:p>
          <a:p>
            <a:pPr indent="-255905">
              <a:buFont typeface="Arial" panose="020B0604020202020204" pitchFamily="34" charset="0"/>
              <a:buChar char="•"/>
            </a:pPr>
            <a:r>
              <a:rPr lang="en-US"/>
              <a:t>Compliance </a:t>
            </a:r>
          </a:p>
          <a:p>
            <a:pPr indent="-255905">
              <a:buFont typeface="Arial" panose="020B0604020202020204" pitchFamily="34" charset="0"/>
              <a:buChar char="•"/>
            </a:pPr>
            <a:r>
              <a:rPr lang="en-US"/>
              <a:t>What you can do Today </a:t>
            </a:r>
          </a:p>
          <a:p>
            <a:pPr indent="-255905">
              <a:buClr>
                <a:srgbClr val="000000"/>
              </a:buClr>
              <a:buFont typeface="Arial" panose="020B0604020202020204" pitchFamily="34" charset="0"/>
              <a:buChar char="•"/>
            </a:pPr>
            <a:endParaRPr lang="en-US"/>
          </a:p>
        </p:txBody>
      </p:sp>
      <p:pic>
        <p:nvPicPr>
          <p:cNvPr id="4" name="Picture 3">
            <a:extLst>
              <a:ext uri="{FF2B5EF4-FFF2-40B4-BE49-F238E27FC236}">
                <a16:creationId xmlns:a16="http://schemas.microsoft.com/office/drawing/2014/main" id="{DD03DF68-BD7A-4DD7-946E-F5CD5EAB2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8264" y="5823928"/>
            <a:ext cx="1615736" cy="1034072"/>
          </a:xfrm>
          <a:prstGeom prst="rect">
            <a:avLst/>
          </a:prstGeom>
        </p:spPr>
      </p:pic>
    </p:spTree>
    <p:extLst>
      <p:ext uri="{BB962C8B-B14F-4D97-AF65-F5344CB8AC3E}">
        <p14:creationId xmlns:p14="http://schemas.microsoft.com/office/powerpoint/2010/main" val="4144601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92FC-DAFC-46C0-9BFF-D49DB787EFF1}"/>
              </a:ext>
            </a:extLst>
          </p:cNvPr>
          <p:cNvSpPr>
            <a:spLocks noGrp="1"/>
          </p:cNvSpPr>
          <p:nvPr>
            <p:ph type="title"/>
          </p:nvPr>
        </p:nvSpPr>
        <p:spPr>
          <a:xfrm>
            <a:off x="419100" y="716872"/>
            <a:ext cx="8229600" cy="1066800"/>
          </a:xfrm>
        </p:spPr>
        <p:txBody>
          <a:bodyPr/>
          <a:lstStyle/>
          <a:p>
            <a:r>
              <a:rPr lang="en-US"/>
              <a:t>Technology is everywhere…</a:t>
            </a:r>
          </a:p>
        </p:txBody>
      </p:sp>
      <p:sp>
        <p:nvSpPr>
          <p:cNvPr id="3" name="Content Placeholder 2">
            <a:extLst>
              <a:ext uri="{FF2B5EF4-FFF2-40B4-BE49-F238E27FC236}">
                <a16:creationId xmlns:a16="http://schemas.microsoft.com/office/drawing/2014/main" id="{EED7B00B-F8E4-4A27-AAA4-05A40017CBAA}"/>
              </a:ext>
            </a:extLst>
          </p:cNvPr>
          <p:cNvSpPr>
            <a:spLocks noGrp="1"/>
          </p:cNvSpPr>
          <p:nvPr>
            <p:ph idx="1"/>
          </p:nvPr>
        </p:nvSpPr>
        <p:spPr/>
        <p:txBody>
          <a:bodyPr/>
          <a:lstStyle/>
          <a:p>
            <a:pPr marL="109728" indent="0">
              <a:buClr>
                <a:schemeClr val="tx1"/>
              </a:buClr>
              <a:buNone/>
            </a:pPr>
            <a:endParaRPr lang="en-US"/>
          </a:p>
          <a:p>
            <a:pPr marL="109728" indent="0">
              <a:buClr>
                <a:schemeClr val="tx1"/>
              </a:buClr>
              <a:buNone/>
            </a:pPr>
            <a:endParaRPr lang="en-US"/>
          </a:p>
        </p:txBody>
      </p:sp>
      <p:pic>
        <p:nvPicPr>
          <p:cNvPr id="8" name="Picture 7">
            <a:extLst>
              <a:ext uri="{FF2B5EF4-FFF2-40B4-BE49-F238E27FC236}">
                <a16:creationId xmlns:a16="http://schemas.microsoft.com/office/drawing/2014/main" id="{2022A636-55DC-4A11-AD03-85B3E1E63C12}"/>
              </a:ext>
            </a:extLst>
          </p:cNvPr>
          <p:cNvPicPr>
            <a:picLocks noChangeAspect="1"/>
          </p:cNvPicPr>
          <p:nvPr/>
        </p:nvPicPr>
        <p:blipFill>
          <a:blip r:embed="rId2"/>
          <a:stretch>
            <a:fillRect/>
          </a:stretch>
        </p:blipFill>
        <p:spPr>
          <a:xfrm>
            <a:off x="457200" y="2001796"/>
            <a:ext cx="8191500" cy="4572000"/>
          </a:xfrm>
          <a:prstGeom prst="rect">
            <a:avLst/>
          </a:prstGeom>
        </p:spPr>
      </p:pic>
    </p:spTree>
    <p:extLst>
      <p:ext uri="{BB962C8B-B14F-4D97-AF65-F5344CB8AC3E}">
        <p14:creationId xmlns:p14="http://schemas.microsoft.com/office/powerpoint/2010/main" val="1548316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76A92-8481-4554-8260-2A8C4107D40B}"/>
              </a:ext>
            </a:extLst>
          </p:cNvPr>
          <p:cNvSpPr>
            <a:spLocks noGrp="1"/>
          </p:cNvSpPr>
          <p:nvPr>
            <p:ph type="title"/>
          </p:nvPr>
        </p:nvSpPr>
        <p:spPr/>
        <p:txBody>
          <a:bodyPr vert="horz" lIns="91440" tIns="45720" rIns="91440" bIns="45720" anchor="ctr">
            <a:normAutofit/>
          </a:bodyPr>
          <a:lstStyle/>
          <a:p>
            <a:r>
              <a:rPr lang="en-US"/>
              <a:t>Technology is everywhere...</a:t>
            </a:r>
          </a:p>
        </p:txBody>
      </p:sp>
      <p:sp>
        <p:nvSpPr>
          <p:cNvPr id="3" name="Content Placeholder 2">
            <a:extLst>
              <a:ext uri="{FF2B5EF4-FFF2-40B4-BE49-F238E27FC236}">
                <a16:creationId xmlns:a16="http://schemas.microsoft.com/office/drawing/2014/main" id="{D3CA6283-9F1E-4F22-B04F-8D391BE9F105}"/>
              </a:ext>
            </a:extLst>
          </p:cNvPr>
          <p:cNvSpPr>
            <a:spLocks noGrp="1"/>
          </p:cNvSpPr>
          <p:nvPr>
            <p:ph idx="1"/>
          </p:nvPr>
        </p:nvSpPr>
        <p:spPr>
          <a:xfrm>
            <a:off x="457200" y="2249424"/>
            <a:ext cx="4026024" cy="4325112"/>
          </a:xfrm>
        </p:spPr>
        <p:txBody>
          <a:bodyPr vert="horz" lIns="91440" tIns="45720" rIns="91440" bIns="45720" anchor="t">
            <a:normAutofit/>
          </a:bodyPr>
          <a:lstStyle/>
          <a:p>
            <a:pPr indent="-255905"/>
            <a:r>
              <a:rPr lang="en-US"/>
              <a:t>There is an App for everything</a:t>
            </a:r>
          </a:p>
          <a:p>
            <a:pPr indent="-255905"/>
            <a:r>
              <a:rPr lang="en-US"/>
              <a:t>Automation surrounds our lives </a:t>
            </a:r>
          </a:p>
          <a:p>
            <a:pPr indent="-255905"/>
            <a:r>
              <a:rPr lang="en-US"/>
              <a:t>We are becoming paperless </a:t>
            </a:r>
          </a:p>
          <a:p>
            <a:pPr indent="-255905"/>
            <a:r>
              <a:rPr lang="en-US"/>
              <a:t>Our currency is even going ‘crypto”</a:t>
            </a:r>
          </a:p>
          <a:p>
            <a:pPr marL="109855" indent="0">
              <a:buNone/>
            </a:pPr>
            <a:endParaRPr lang="en-US"/>
          </a:p>
          <a:p>
            <a:pPr indent="-255905"/>
            <a:endParaRPr lang="en-US"/>
          </a:p>
          <a:p>
            <a:pPr indent="-255905"/>
            <a:endParaRPr lang="en-US"/>
          </a:p>
          <a:p>
            <a:pPr indent="-255905"/>
            <a:endParaRPr lang="en-US"/>
          </a:p>
        </p:txBody>
      </p:sp>
      <p:pic>
        <p:nvPicPr>
          <p:cNvPr id="4" name="Picture 3">
            <a:extLst>
              <a:ext uri="{FF2B5EF4-FFF2-40B4-BE49-F238E27FC236}">
                <a16:creationId xmlns:a16="http://schemas.microsoft.com/office/drawing/2014/main" id="{11CDD953-44EE-4C4D-971D-AF35DCABE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20" y="5784156"/>
            <a:ext cx="1677880" cy="1073844"/>
          </a:xfrm>
          <a:prstGeom prst="rect">
            <a:avLst/>
          </a:prstGeom>
        </p:spPr>
      </p:pic>
      <p:pic>
        <p:nvPicPr>
          <p:cNvPr id="6" name="Picture 5" descr="A robot in a cafe table">
            <a:extLst>
              <a:ext uri="{FF2B5EF4-FFF2-40B4-BE49-F238E27FC236}">
                <a16:creationId xmlns:a16="http://schemas.microsoft.com/office/drawing/2014/main" id="{9D45F3E2-8754-4824-B624-85B156D7D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70" y="2743201"/>
            <a:ext cx="3918785" cy="2204398"/>
          </a:xfrm>
          <a:prstGeom prst="rect">
            <a:avLst/>
          </a:prstGeom>
        </p:spPr>
      </p:pic>
    </p:spTree>
    <p:extLst>
      <p:ext uri="{BB962C8B-B14F-4D97-AF65-F5344CB8AC3E}">
        <p14:creationId xmlns:p14="http://schemas.microsoft.com/office/powerpoint/2010/main" val="4027431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37EF-1493-4AC7-B368-33F9716EDEC1}"/>
              </a:ext>
            </a:extLst>
          </p:cNvPr>
          <p:cNvSpPr>
            <a:spLocks noGrp="1"/>
          </p:cNvSpPr>
          <p:nvPr>
            <p:ph type="title"/>
          </p:nvPr>
        </p:nvSpPr>
        <p:spPr/>
        <p:txBody>
          <a:bodyPr>
            <a:normAutofit/>
          </a:bodyPr>
          <a:lstStyle/>
          <a:p>
            <a:r>
              <a:rPr lang="en-US"/>
              <a:t>Technology Can Also be a Threat</a:t>
            </a:r>
          </a:p>
        </p:txBody>
      </p:sp>
      <p:sp>
        <p:nvSpPr>
          <p:cNvPr id="3" name="Content Placeholder 2">
            <a:extLst>
              <a:ext uri="{FF2B5EF4-FFF2-40B4-BE49-F238E27FC236}">
                <a16:creationId xmlns:a16="http://schemas.microsoft.com/office/drawing/2014/main" id="{4D02B572-1188-41FB-A848-ED4A984CE1AE}"/>
              </a:ext>
            </a:extLst>
          </p:cNvPr>
          <p:cNvSpPr>
            <a:spLocks noGrp="1"/>
          </p:cNvSpPr>
          <p:nvPr>
            <p:ph idx="1"/>
          </p:nvPr>
        </p:nvSpPr>
        <p:spPr/>
        <p:txBody>
          <a:bodyPr/>
          <a:lstStyle/>
          <a:p>
            <a:r>
              <a:rPr lang="en-US"/>
              <a:t>Data Encryption for Ransom</a:t>
            </a:r>
          </a:p>
          <a:p>
            <a:r>
              <a:rPr lang="en-US"/>
              <a:t>Crypto Currency for Ransomware Payments</a:t>
            </a:r>
          </a:p>
          <a:p>
            <a:r>
              <a:rPr lang="en-US"/>
              <a:t>Social Engineering </a:t>
            </a:r>
          </a:p>
          <a:p>
            <a:r>
              <a:rPr lang="en-US"/>
              <a:t>Phishing </a:t>
            </a:r>
          </a:p>
          <a:p>
            <a:endParaRPr lang="en-US"/>
          </a:p>
        </p:txBody>
      </p:sp>
      <p:pic>
        <p:nvPicPr>
          <p:cNvPr id="4" name="Picture 3">
            <a:extLst>
              <a:ext uri="{FF2B5EF4-FFF2-40B4-BE49-F238E27FC236}">
                <a16:creationId xmlns:a16="http://schemas.microsoft.com/office/drawing/2014/main" id="{6319E5BA-251D-4F3A-BF2B-E76E4FDBF2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61" y="5623773"/>
            <a:ext cx="1722268" cy="1102252"/>
          </a:xfrm>
          <a:prstGeom prst="rect">
            <a:avLst/>
          </a:prstGeom>
        </p:spPr>
      </p:pic>
      <p:pic>
        <p:nvPicPr>
          <p:cNvPr id="6" name="Picture 5" descr="Multi-colored graphs and numbers">
            <a:extLst>
              <a:ext uri="{FF2B5EF4-FFF2-40B4-BE49-F238E27FC236}">
                <a16:creationId xmlns:a16="http://schemas.microsoft.com/office/drawing/2014/main" id="{D1D59998-6DCD-4173-BDAF-DA9EAF131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589" y="3714161"/>
            <a:ext cx="4715760" cy="3143839"/>
          </a:xfrm>
          <a:prstGeom prst="rect">
            <a:avLst/>
          </a:prstGeom>
        </p:spPr>
      </p:pic>
    </p:spTree>
    <p:extLst>
      <p:ext uri="{BB962C8B-B14F-4D97-AF65-F5344CB8AC3E}">
        <p14:creationId xmlns:p14="http://schemas.microsoft.com/office/powerpoint/2010/main" val="77021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D781-517E-4F24-8095-7573F161C566}"/>
              </a:ext>
            </a:extLst>
          </p:cNvPr>
          <p:cNvSpPr>
            <a:spLocks noGrp="1"/>
          </p:cNvSpPr>
          <p:nvPr>
            <p:ph type="title"/>
          </p:nvPr>
        </p:nvSpPr>
        <p:spPr>
          <a:xfrm>
            <a:off x="341791" y="787893"/>
            <a:ext cx="8229600" cy="1066800"/>
          </a:xfrm>
        </p:spPr>
        <p:txBody>
          <a:bodyPr>
            <a:normAutofit fontScale="90000"/>
          </a:bodyPr>
          <a:lstStyle/>
          <a:p>
            <a:r>
              <a:rPr lang="en-US"/>
              <a:t>Trends: City Investments in Technology</a:t>
            </a:r>
          </a:p>
        </p:txBody>
      </p:sp>
      <p:sp>
        <p:nvSpPr>
          <p:cNvPr id="3" name="Content Placeholder 2">
            <a:extLst>
              <a:ext uri="{FF2B5EF4-FFF2-40B4-BE49-F238E27FC236}">
                <a16:creationId xmlns:a16="http://schemas.microsoft.com/office/drawing/2014/main" id="{14DF4999-8E11-4E1F-A2D3-6DAAC414E914}"/>
              </a:ext>
            </a:extLst>
          </p:cNvPr>
          <p:cNvSpPr>
            <a:spLocks noGrp="1"/>
          </p:cNvSpPr>
          <p:nvPr>
            <p:ph idx="1"/>
          </p:nvPr>
        </p:nvSpPr>
        <p:spPr/>
        <p:txBody>
          <a:bodyPr>
            <a:normAutofit/>
          </a:bodyPr>
          <a:lstStyle/>
          <a:p>
            <a:r>
              <a:rPr lang="en-US"/>
              <a:t>Smart light and LED Light Projects (smart streetlights)</a:t>
            </a:r>
          </a:p>
          <a:p>
            <a:r>
              <a:rPr lang="en-US"/>
              <a:t>Digital Kiosk Installation</a:t>
            </a:r>
          </a:p>
          <a:p>
            <a:r>
              <a:rPr lang="en-US"/>
              <a:t>Solar Powered Micro Grids</a:t>
            </a:r>
          </a:p>
          <a:p>
            <a:r>
              <a:rPr lang="en-US"/>
              <a:t>High Speed Internet</a:t>
            </a:r>
          </a:p>
          <a:p>
            <a:r>
              <a:rPr lang="en-US" err="1"/>
              <a:t>AoT</a:t>
            </a:r>
            <a:r>
              <a:rPr lang="en-US"/>
              <a:t>( Array of things)</a:t>
            </a:r>
          </a:p>
          <a:p>
            <a:endParaRPr lang="en-US"/>
          </a:p>
          <a:p>
            <a:pPr marL="109728" indent="0" algn="ctr">
              <a:buNone/>
            </a:pPr>
            <a:r>
              <a:rPr lang="en-US" b="1"/>
              <a:t>          What About Financial Controls?</a:t>
            </a:r>
          </a:p>
          <a:p>
            <a:pPr>
              <a:buClrTx/>
            </a:pPr>
            <a:endParaRPr lang="en-US"/>
          </a:p>
          <a:p>
            <a:pPr>
              <a:buClrTx/>
            </a:pPr>
            <a:endParaRPr lang="en-US"/>
          </a:p>
          <a:p>
            <a:pPr marL="109728" indent="0">
              <a:buClrTx/>
              <a:buNone/>
            </a:pPr>
            <a:endParaRPr lang="en-US"/>
          </a:p>
          <a:p>
            <a:pPr>
              <a:buClrTx/>
            </a:pPr>
            <a:endParaRPr lang="en-US"/>
          </a:p>
          <a:p>
            <a:pPr>
              <a:buClrTx/>
            </a:pPr>
            <a:endParaRPr lang="en-US"/>
          </a:p>
        </p:txBody>
      </p:sp>
      <p:pic>
        <p:nvPicPr>
          <p:cNvPr id="4" name="Picture 3">
            <a:extLst>
              <a:ext uri="{FF2B5EF4-FFF2-40B4-BE49-F238E27FC236}">
                <a16:creationId xmlns:a16="http://schemas.microsoft.com/office/drawing/2014/main" id="{419B0C75-369B-4B61-B783-1D764C23F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91" y="5720234"/>
            <a:ext cx="1731145" cy="1107934"/>
          </a:xfrm>
          <a:prstGeom prst="rect">
            <a:avLst/>
          </a:prstGeom>
        </p:spPr>
      </p:pic>
      <p:pic>
        <p:nvPicPr>
          <p:cNvPr id="6" name="Picture 5" descr="Cloud shaped hard drive with cables">
            <a:extLst>
              <a:ext uri="{FF2B5EF4-FFF2-40B4-BE49-F238E27FC236}">
                <a16:creationId xmlns:a16="http://schemas.microsoft.com/office/drawing/2014/main" id="{5BF612B4-B4DA-4B79-A9DD-4203E0486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480" y="2777052"/>
            <a:ext cx="3595520" cy="2387600"/>
          </a:xfrm>
          <a:prstGeom prst="rect">
            <a:avLst/>
          </a:prstGeom>
        </p:spPr>
      </p:pic>
    </p:spTree>
    <p:extLst>
      <p:ext uri="{BB962C8B-B14F-4D97-AF65-F5344CB8AC3E}">
        <p14:creationId xmlns:p14="http://schemas.microsoft.com/office/powerpoint/2010/main" val="2818607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77A1-4C18-491B-90D9-A0B7C6C3090B}"/>
              </a:ext>
            </a:extLst>
          </p:cNvPr>
          <p:cNvSpPr>
            <a:spLocks noGrp="1"/>
          </p:cNvSpPr>
          <p:nvPr>
            <p:ph type="title"/>
          </p:nvPr>
        </p:nvSpPr>
        <p:spPr>
          <a:xfrm>
            <a:off x="457200" y="1143000"/>
            <a:ext cx="8445500" cy="1066800"/>
          </a:xfrm>
        </p:spPr>
        <p:txBody>
          <a:bodyPr>
            <a:normAutofit fontScale="90000"/>
          </a:bodyPr>
          <a:lstStyle/>
          <a:p>
            <a:r>
              <a:rPr lang="en-US"/>
              <a:t>Are Your Financial Controls Keeping Up?</a:t>
            </a:r>
          </a:p>
        </p:txBody>
      </p:sp>
      <p:pic>
        <p:nvPicPr>
          <p:cNvPr id="5" name="Picture 4" descr="Person working on computer">
            <a:extLst>
              <a:ext uri="{FF2B5EF4-FFF2-40B4-BE49-F238E27FC236}">
                <a16:creationId xmlns:a16="http://schemas.microsoft.com/office/drawing/2014/main" id="{ED4658F6-A0FE-4A27-AB38-09ED2E284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987" y="2249425"/>
            <a:ext cx="6726025" cy="4608576"/>
          </a:xfrm>
          <a:prstGeom prst="rect">
            <a:avLst/>
          </a:prstGeom>
        </p:spPr>
      </p:pic>
    </p:spTree>
    <p:extLst>
      <p:ext uri="{BB962C8B-B14F-4D97-AF65-F5344CB8AC3E}">
        <p14:creationId xmlns:p14="http://schemas.microsoft.com/office/powerpoint/2010/main" val="426416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53A7CECB4A90419E9A662F4A2A7B02" ma:contentTypeVersion="13" ma:contentTypeDescription="Create a new document." ma:contentTypeScope="" ma:versionID="2d6e641ff990f9851ba9d76b4fb482b0">
  <xsd:schema xmlns:xsd="http://www.w3.org/2001/XMLSchema" xmlns:xs="http://www.w3.org/2001/XMLSchema" xmlns:p="http://schemas.microsoft.com/office/2006/metadata/properties" xmlns:ns2="8104d1ac-7864-4c86-8e6b-12dec8b790aa" xmlns:ns3="e706413f-6ee4-4a0f-b391-19cf91505d16" targetNamespace="http://schemas.microsoft.com/office/2006/metadata/properties" ma:root="true" ma:fieldsID="3b8a101b02ba0710ba2e3e89bbe9abdd" ns2:_="" ns3:_="">
    <xsd:import namespace="8104d1ac-7864-4c86-8e6b-12dec8b790aa"/>
    <xsd:import namespace="e706413f-6ee4-4a0f-b391-19cf91505d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4d1ac-7864-4c86-8e6b-12dec8b790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6413f-6ee4-4a0f-b391-19cf91505d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354190-27AF-42FA-9CCC-1D7355DCF7FC}">
  <ds:schemaRefs>
    <ds:schemaRef ds:uri="http://schemas.microsoft.com/sharepoint/v3/contenttype/forms"/>
  </ds:schemaRefs>
</ds:datastoreItem>
</file>

<file path=customXml/itemProps2.xml><?xml version="1.0" encoding="utf-8"?>
<ds:datastoreItem xmlns:ds="http://schemas.openxmlformats.org/officeDocument/2006/customXml" ds:itemID="{4492C101-0739-4AA7-A848-09F3E8778C2B}">
  <ds:schemaRefs>
    <ds:schemaRef ds:uri="e706413f-6ee4-4a0f-b391-19cf91505d16"/>
    <ds:schemaRef ds:uri="http://schemas.microsoft.com/office/2006/documentManagement/types"/>
    <ds:schemaRef ds:uri="http://purl.org/dc/term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8104d1ac-7864-4c86-8e6b-12dec8b790aa"/>
    <ds:schemaRef ds:uri="http://schemas.microsoft.com/office/2006/metadata/properties"/>
  </ds:schemaRefs>
</ds:datastoreItem>
</file>

<file path=customXml/itemProps3.xml><?xml version="1.0" encoding="utf-8"?>
<ds:datastoreItem xmlns:ds="http://schemas.openxmlformats.org/officeDocument/2006/customXml" ds:itemID="{0E8AAE7C-6D12-4E25-B4F9-7F186AEC5FAF}">
  <ds:schemaRefs>
    <ds:schemaRef ds:uri="8104d1ac-7864-4c86-8e6b-12dec8b790aa"/>
    <ds:schemaRef ds:uri="e706413f-6ee4-4a0f-b391-19cf91505d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Urban</Template>
  <TotalTime>1</TotalTime>
  <Words>2758</Words>
  <Application>Microsoft Office PowerPoint</Application>
  <PresentationFormat>On-screen Show (4:3)</PresentationFormat>
  <Paragraphs>295</Paragraphs>
  <Slides>28</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MS Gothic</vt:lpstr>
      <vt:lpstr>Arial</vt:lpstr>
      <vt:lpstr>Arial Narrow</vt:lpstr>
      <vt:lpstr>Arial Unicode MS</vt:lpstr>
      <vt:lpstr>Calibri</vt:lpstr>
      <vt:lpstr>Georgia</vt:lpstr>
      <vt:lpstr>Gill Sans</vt:lpstr>
      <vt:lpstr>Raleway</vt:lpstr>
      <vt:lpstr>Stencil</vt:lpstr>
      <vt:lpstr>Times New Roman</vt:lpstr>
      <vt:lpstr>Trebuchet MS</vt:lpstr>
      <vt:lpstr>Wingdings 2</vt:lpstr>
      <vt:lpstr>Urban</vt:lpstr>
      <vt:lpstr>New Trends &amp; Uses of Technology For Local Government</vt:lpstr>
      <vt:lpstr>Introduction</vt:lpstr>
      <vt:lpstr>PowerPoint Presentation</vt:lpstr>
      <vt:lpstr>Agenda </vt:lpstr>
      <vt:lpstr>Technology is everywhere…</vt:lpstr>
      <vt:lpstr>Technology is everywhere...</vt:lpstr>
      <vt:lpstr>Technology Can Also be a Threat</vt:lpstr>
      <vt:lpstr>Trends: City Investments in Technology</vt:lpstr>
      <vt:lpstr>Are Your Financial Controls Keeping Up?</vt:lpstr>
      <vt:lpstr>II. Automated Controls</vt:lpstr>
      <vt:lpstr>Continuous Monitoring Solutions</vt:lpstr>
      <vt:lpstr>Government Technology Adoption Barriers?</vt:lpstr>
      <vt:lpstr>Fraud Case Review </vt:lpstr>
      <vt:lpstr> Fraud Facts</vt:lpstr>
      <vt:lpstr>It Happens…</vt:lpstr>
      <vt:lpstr> The Law and Your Responsibility</vt:lpstr>
      <vt:lpstr> Algorithms that identify anomalies</vt:lpstr>
      <vt:lpstr>Continuous Monitoring</vt:lpstr>
      <vt:lpstr>Compliance in the Government Sector?</vt:lpstr>
      <vt:lpstr> The Law and Your Responsibility</vt:lpstr>
      <vt:lpstr>PowerPoint Presentation</vt:lpstr>
      <vt:lpstr>PowerPoint Presentation</vt:lpstr>
      <vt:lpstr>PowerPoint Presentation</vt:lpstr>
      <vt:lpstr>PowerPoint Presentation</vt:lpstr>
      <vt:lpstr>PowerPoint Presentation</vt:lpstr>
      <vt:lpstr>Conclusion</vt:lpstr>
      <vt:lpstr>Questions?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dc:creator>
  <cp:lastModifiedBy>Laney Mollenkopf</cp:lastModifiedBy>
  <cp:revision>1</cp:revision>
  <cp:lastPrinted>2019-09-26T21:47:41Z</cp:lastPrinted>
  <dcterms:created xsi:type="dcterms:W3CDTF">2017-03-09T14:00:31Z</dcterms:created>
  <dcterms:modified xsi:type="dcterms:W3CDTF">2021-09-17T12:21:31Z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0x0101009053A7CECB4A90419E9A662F4A2A7B02</vt:lpwstr>
  </property>
</Properties>
</file>